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saveSubsetFonts="1">
  <p:sldMasterIdLst>
    <p:sldMasterId r:id="rId4" id="2147483648"/>
  </p:sldMasterIdLst>
  <p:notesMasterIdLst>
    <p:notesMasterId r:id="rId5"/>
  </p:notesMasterIdLst>
  <p:sldIdLst>
    <p:sldId r:id="rId6" id="256"/>
    <p:sldId r:id="rId7" id="257"/>
    <p:sldId r:id="rId8" id="258"/>
    <p:sldId r:id="rId9" id="259"/>
    <p:sldId r:id="rId10" id="260"/>
    <p:sldId r:id="rId11" id="261"/>
    <p:sldId r:id="rId12" id="262"/>
    <p:sldId r:id="rId13" id="263"/>
    <p:sldId r:id="rId14" id="264"/>
    <p:sldId r:id="rId15" id="265"/>
    <p:sldId r:id="rId16" id="266"/>
    <p:sldId r:id="rId17" id="267"/>
    <p:sldId r:id="rId18" id="268"/>
    <p:sldId r:id="rId19" id="269"/>
    <p:sldId r:id="rId20" id="270"/>
    <p:sldId r:id="rId21" id="271"/>
    <p:sldId r:id="rId22" id="272"/>
    <p:sldId r:id="rId23" id="273"/>
    <p:sldId r:id="rId24" id="274"/>
    <p:sldId r:id="rId25" id="275"/>
    <p:sldId r:id="rId26" id="276"/>
    <p:sldId r:id="rId27" id="277"/>
    <p:sldId r:id="rId28" id="278"/>
    <p:sldId r:id="rId29" id="279"/>
    <p:sldId r:id="rId30" id="280"/>
    <p:sldId r:id="rId31" id="281"/>
    <p:sldId r:id="rId32" id="282"/>
    <p:sldId r:id="rId33" id="283"/>
    <p:sldId r:id="rId34" id="284"/>
    <p:sldId r:id="rId35" id="285"/>
    <p:sldId r:id="rId36" id="286"/>
    <p:sldId r:id="rId37" id="287"/>
    <p:sldId r:id="rId38" id="288"/>
    <p:sldId r:id="rId39" id="289"/>
    <p:sldId r:id="rId40" id="290"/>
    <p:sldId r:id="rId41" id="291"/>
    <p:sldId r:id="rId42" id="292"/>
    <p:sldId r:id="rId43" id="293"/>
    <p:sldId r:id="rId44" id="294"/>
    <p:sldId r:id="rId45" id="295"/>
    <p:sldId r:id="rId46" id="296"/>
    <p:sldId r:id="rId47" id="297"/>
    <p:sldId r:id="rId48" id="298"/>
    <p:sldId r:id="rId49" id="299"/>
    <p:sldId r:id="rId50" id="300"/>
    <p:sldId r:id="rId51" id="301"/>
    <p:sldId r:id="rId52" id="302"/>
    <p:sldId r:id="rId53" id="303"/>
    <p:sldId r:id="rId54" id="304"/>
    <p:sldId r:id="rId55" id="305"/>
    <p:sldId r:id="rId56" id="306"/>
    <p:sldId r:id="rId57" id="307"/>
    <p:sldId r:id="rId58" id="308"/>
    <p:sldId r:id="rId59" id="309"/>
    <p:sldId r:id="rId60" id="310"/>
  </p:sldIdLst>
  <p:sldSz cx="9144000" cy="6858000" type="screen4x3"/>
  <p:notesSz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cx="6858000" cy="9144000"/>
  <p:defaultText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defPPr>
      <a:defRPr lang="en-US">
        <a:uFillTx/>
      </a:defRPr>
    </a:defPPr>
    <a:lvl1pPr algn="l" defTabSz="914400" eaLnBrk="1" hangingPunct="1" latinLnBrk="0" marL="0" rtl="0">
      <a:defRPr kern="1200" sz="1800">
        <a:solidFill>
          <a:schemeClr val="tx1"/>
        </a:solidFill>
        <a:uFillTx/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uFillTx/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uFillTx/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uFillTx/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uFillTx/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uFillTx/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uFillTx/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uFillTx/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uFillTx/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/>
</file>

<file path=ppt/tableStyles.xml><?xml version="1.0" encoding="utf-8"?>
<a:tblStyleLst xmlns:a="http://schemas.openxmlformats.org/drawingml/2006/main"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p="http://schemas.openxmlformats.org/presentationml/2006/main" xmlns:s="http://schemas.openxmlformats.org/officeDocument/2006/sharedTypes" xmlns:r="http://schemas.openxmlformats.org/officeDocument/2006/relationships" xmlns:dgm="http://schemas.openxmlformats.org/drawingml/2006/diagram" xmlns:wpc="http://schemas.microsoft.com/office/word/2010/wordprocessingCanvas" def="{5C22544A-7EE6-4342-B048-85BDC9FD1C3A}"/>
</file>

<file path=ppt/viewProps.xml><?xml version="1.0" encoding="utf-8"?>
<p:viewP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lastView="sldThumbnailView">
  <p:normalViewPr showOutlineIcons="0">
    <p:restoredLeft autoAdjust="0" sz="15614"/>
    <p:restoredTop autoAdjust="0" sz="63978"/>
  </p:normalViewPr>
  <p:slideViewPr>
    <p:cSldViewPr>
      <p:cViewPr varScale="1">
        <p:sca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sx d="100" n="45"/>
          <a:sy d="100" n="45"/>
        </p:scale>
        <p:origin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x="-1548" y="-102"/>
      </p:cViewPr>
      <p:guideLst>
        <p:guide orient="horz" pos="2160"/>
        <p:guide pos="2880"/>
      </p:guideLst>
    </p:cSldViewPr>
  </p:slideViewPr>
  <p:outlineViewPr>
    <p:cViewPr>
      <p:sca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sx d="100" n="33"/>
        <a:sy d="100" n="33"/>
      </p:scale>
      <p:origin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x="0" y="20112"/>
    </p:cViewPr>
  </p:outlineViewPr>
  <p:notesTextViewPr>
    <p:cViewPr>
      <p:sca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sx d="100" n="100"/>
        <a:sy d="100" n="100"/>
      </p:scale>
      <p:origin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x="0" y="0"/>
    </p:cViewPr>
  </p:notesTextViewPr>
  <p:sorterViewPr>
    <p:cViewPr>
      <p:sca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sx d="100" n="66"/>
        <a:sy d="100" n="66"/>
      </p:scale>
      <p:origin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x="0" y="0"/>
    </p:cViewPr>
  </p:sorterViewPr>
  <p:gridSpacing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cx="78028800" cy="78028800"/>
</p:viewPr>
</file>

<file path=ppt/_rels/presentation.xml.rels><?xml version="1.0" standalone="yes" ?><Relationships xmlns="http://schemas.openxmlformats.org/package/2006/relationships"><Relationship Id="rId1" Target="presProps.xml" Type="http://schemas.openxmlformats.org/officeDocument/2006/relationships/presProps"></Relationship><Relationship Id="rId2" Target="tableStyles.xml" Type="http://schemas.openxmlformats.org/officeDocument/2006/relationships/tableStyles"></Relationship><Relationship Id="rId3" Target="viewProps.xml" Type="http://schemas.openxmlformats.org/officeDocument/2006/relationships/viewProps"></Relationship><Relationship Id="rId4" Target="slideMasters/slideMaster1.xml" Type="http://schemas.openxmlformats.org/officeDocument/2006/relationships/slideMaster"></Relationship><Relationship Id="rId5" Target="notesMasters/notesMaster1.xml" Type="http://schemas.openxmlformats.org/officeDocument/2006/relationships/notesMaster"></Relationship><Relationship Id="rId6" Target="slides/slide1.xml" Type="http://schemas.openxmlformats.org/officeDocument/2006/relationships/slide"></Relationship><Relationship Id="rId7" Target="slides/slide2.xml" Type="http://schemas.openxmlformats.org/officeDocument/2006/relationships/slide"></Relationship><Relationship Id="rId8" Target="slides/slide3.xml" Type="http://schemas.openxmlformats.org/officeDocument/2006/relationships/slide"></Relationship><Relationship Id="rId9" Target="slides/slide4.xml" Type="http://schemas.openxmlformats.org/officeDocument/2006/relationships/slide"></Relationship><Relationship Id="rId10" Target="slides/slide5.xml" Type="http://schemas.openxmlformats.org/officeDocument/2006/relationships/slide"></Relationship><Relationship Id="rId11" Target="slides/slide6.xml" Type="http://schemas.openxmlformats.org/officeDocument/2006/relationships/slide"></Relationship><Relationship Id="rId12" Target="slides/slide7.xml" Type="http://schemas.openxmlformats.org/officeDocument/2006/relationships/slide"></Relationship><Relationship Id="rId13" Target="slides/slide8.xml" Type="http://schemas.openxmlformats.org/officeDocument/2006/relationships/slide"></Relationship><Relationship Id="rId14" Target="slides/slide9.xml" Type="http://schemas.openxmlformats.org/officeDocument/2006/relationships/slide"></Relationship><Relationship Id="rId15" Target="slides/slide10.xml" Type="http://schemas.openxmlformats.org/officeDocument/2006/relationships/slide"></Relationship><Relationship Id="rId16" Target="slides/slide11.xml" Type="http://schemas.openxmlformats.org/officeDocument/2006/relationships/slide"></Relationship><Relationship Id="rId17" Target="slides/slide12.xml" Type="http://schemas.openxmlformats.org/officeDocument/2006/relationships/slide"></Relationship><Relationship Id="rId18" Target="slides/slide13.xml" Type="http://schemas.openxmlformats.org/officeDocument/2006/relationships/slide"></Relationship><Relationship Id="rId19" Target="slides/slide14.xml" Type="http://schemas.openxmlformats.org/officeDocument/2006/relationships/slide"></Relationship><Relationship Id="rId20" Target="slides/slide15.xml" Type="http://schemas.openxmlformats.org/officeDocument/2006/relationships/slide"></Relationship><Relationship Id="rId21" Target="slides/slide16.xml" Type="http://schemas.openxmlformats.org/officeDocument/2006/relationships/slide"></Relationship><Relationship Id="rId22" Target="slides/slide17.xml" Type="http://schemas.openxmlformats.org/officeDocument/2006/relationships/slide"></Relationship><Relationship Id="rId23" Target="slides/slide18.xml" Type="http://schemas.openxmlformats.org/officeDocument/2006/relationships/slide"></Relationship><Relationship Id="rId24" Target="slides/slide19.xml" Type="http://schemas.openxmlformats.org/officeDocument/2006/relationships/slide"></Relationship><Relationship Id="rId25" Target="slides/slide20.xml" Type="http://schemas.openxmlformats.org/officeDocument/2006/relationships/slide"></Relationship><Relationship Id="rId26" Target="slides/slide21.xml" Type="http://schemas.openxmlformats.org/officeDocument/2006/relationships/slide"></Relationship><Relationship Id="rId27" Target="slides/slide22.xml" Type="http://schemas.openxmlformats.org/officeDocument/2006/relationships/slide"></Relationship><Relationship Id="rId28" Target="slides/slide23.xml" Type="http://schemas.openxmlformats.org/officeDocument/2006/relationships/slide"></Relationship><Relationship Id="rId29" Target="slides/slide24.xml" Type="http://schemas.openxmlformats.org/officeDocument/2006/relationships/slide"></Relationship><Relationship Id="rId30" Target="slides/slide25.xml" Type="http://schemas.openxmlformats.org/officeDocument/2006/relationships/slide"></Relationship><Relationship Id="rId31" Target="slides/slide26.xml" Type="http://schemas.openxmlformats.org/officeDocument/2006/relationships/slide"></Relationship><Relationship Id="rId32" Target="slides/slide27.xml" Type="http://schemas.openxmlformats.org/officeDocument/2006/relationships/slide"></Relationship><Relationship Id="rId33" Target="slides/slide28.xml" Type="http://schemas.openxmlformats.org/officeDocument/2006/relationships/slide"></Relationship><Relationship Id="rId34" Target="slides/slide29.xml" Type="http://schemas.openxmlformats.org/officeDocument/2006/relationships/slide"></Relationship><Relationship Id="rId35" Target="slides/slide30.xml" Type="http://schemas.openxmlformats.org/officeDocument/2006/relationships/slide"></Relationship><Relationship Id="rId36" Target="slides/slide31.xml" Type="http://schemas.openxmlformats.org/officeDocument/2006/relationships/slide"></Relationship><Relationship Id="rId37" Target="slides/slide32.xml" Type="http://schemas.openxmlformats.org/officeDocument/2006/relationships/slide"></Relationship><Relationship Id="rId38" Target="slides/slide33.xml" Type="http://schemas.openxmlformats.org/officeDocument/2006/relationships/slide"></Relationship><Relationship Id="rId39" Target="slides/slide34.xml" Type="http://schemas.openxmlformats.org/officeDocument/2006/relationships/slide"></Relationship><Relationship Id="rId40" Target="slides/slide35.xml" Type="http://schemas.openxmlformats.org/officeDocument/2006/relationships/slide"></Relationship><Relationship Id="rId41" Target="slides/slide36.xml" Type="http://schemas.openxmlformats.org/officeDocument/2006/relationships/slide"></Relationship><Relationship Id="rId42" Target="slides/slide37.xml" Type="http://schemas.openxmlformats.org/officeDocument/2006/relationships/slide"></Relationship><Relationship Id="rId43" Target="slides/slide38.xml" Type="http://schemas.openxmlformats.org/officeDocument/2006/relationships/slide"></Relationship><Relationship Id="rId44" Target="slides/slide39.xml" Type="http://schemas.openxmlformats.org/officeDocument/2006/relationships/slide"></Relationship><Relationship Id="rId45" Target="slides/slide40.xml" Type="http://schemas.openxmlformats.org/officeDocument/2006/relationships/slide"></Relationship><Relationship Id="rId46" Target="slides/slide41.xml" Type="http://schemas.openxmlformats.org/officeDocument/2006/relationships/slide"></Relationship><Relationship Id="rId47" Target="slides/slide42.xml" Type="http://schemas.openxmlformats.org/officeDocument/2006/relationships/slide"></Relationship><Relationship Id="rId48" Target="slides/slide43.xml" Type="http://schemas.openxmlformats.org/officeDocument/2006/relationships/slide"></Relationship><Relationship Id="rId49" Target="slides/slide44.xml" Type="http://schemas.openxmlformats.org/officeDocument/2006/relationships/slide"></Relationship><Relationship Id="rId50" Target="slides/slide45.xml" Type="http://schemas.openxmlformats.org/officeDocument/2006/relationships/slide"></Relationship><Relationship Id="rId51" Target="slides/slide46.xml" Type="http://schemas.openxmlformats.org/officeDocument/2006/relationships/slide"></Relationship><Relationship Id="rId52" Target="slides/slide47.xml" Type="http://schemas.openxmlformats.org/officeDocument/2006/relationships/slide"></Relationship><Relationship Id="rId53" Target="slides/slide48.xml" Type="http://schemas.openxmlformats.org/officeDocument/2006/relationships/slide"></Relationship><Relationship Id="rId54" Target="slides/slide49.xml" Type="http://schemas.openxmlformats.org/officeDocument/2006/relationships/slide"></Relationship><Relationship Id="rId55" Target="slides/slide50.xml" Type="http://schemas.openxmlformats.org/officeDocument/2006/relationships/slide"></Relationship><Relationship Id="rId56" Target="slides/slide51.xml" Type="http://schemas.openxmlformats.org/officeDocument/2006/relationships/slide"></Relationship><Relationship Id="rId57" Target="slides/slide52.xml" Type="http://schemas.openxmlformats.org/officeDocument/2006/relationships/slide"></Relationship><Relationship Id="rId58" Target="slides/slide53.xml" Type="http://schemas.openxmlformats.org/officeDocument/2006/relationships/slide"></Relationship><Relationship Id="rId59" Target="slides/slide54.xml" Type="http://schemas.openxmlformats.org/officeDocument/2006/relationships/slide"></Relationship><Relationship Id="rId60" Target="slides/slide55.xml" Type="http://schemas.openxmlformats.org/officeDocument/2006/relationships/slide"></Relationship><Relationship Id="rId61" Target="theme/theme1.xml" Type="http://schemas.openxmlformats.org/officeDocument/2006/relationships/theme"></Relationship></Relationships>
</file>

<file path=ppt/notesMasters/_rels/notesMaster1.xml.rels><?xml version="1.0" standalone="yes" ?><Relationships xmlns="http://schemas.openxmlformats.org/package/2006/relationships"><Relationship Id="rId1" Target="../theme/theme2.xml" Type="http://schemas.openxmlformats.org/officeDocument/2006/relationships/theme"></Relationship></Relationships>
</file>

<file path=ppt/notesMasters/notesMaster1.xml><?xml version="1.0" encoding="utf-8"?>
<p:notesMaste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Ref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x="1001">
        <a:schemeClr val="bg1"/>
      </p:bgRef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Header Placeholder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sz="quarter" type="hd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0"/>
            <a:ext cx="2971800" cy="4572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45720" lIns="91440" rIns="91440" rtlCol="0" tIns="45720" vert="horz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Date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84613" y="0"/>
            <a:ext cx="2971800" cy="4572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45720" lIns="91440" rIns="91440" rtlCol="0" tIns="45720" vert="horz"/>
          <a:lstStyle>
            <a:lvl1pPr algn="r">
              <a:defRPr sz="1200">
                <a:uFillTx/>
              </a:defRPr>
            </a:lvl1pPr>
          </a:lstStyle>
          <a:p>
            <a:fld id="{EFF19B2B-FD00-4901-99E3-9EF504CE6C04}" type="datetimeFigureOut">
              <a:rPr lang="en-US" smtClean="0">
                <a:uFillTx/>
              </a:rPr>
              <a:pPr/>
              <a:t>9/6/2019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Image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idx="2"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bIns="45720" lIns="91440" rIns="91440" rtlCol="0" tIns="45720" vert="horz"/>
          <a:lstStyle/>
          <a:p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Notes Placeholder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3" sz="quarter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4343400"/>
            <a:ext cx="5486400" cy="41148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>
                <a:uFillTx/>
              </a:rPr>
              <a:t>Click to edit Master text styles</a:t>
            </a:r>
          </a:p>
          <a:p>
            <a:pPr lvl="1"/>
            <a:r>
              <a:rPr lang="en-US" smtClean="0">
                <a:uFillTx/>
              </a:rPr>
              <a:t>Second level</a:t>
            </a:r>
          </a:p>
          <a:p>
            <a:pPr lvl="2"/>
            <a:r>
              <a:rPr lang="en-US" smtClean="0">
                <a:uFillTx/>
              </a:rPr>
              <a:t>Third level</a:t>
            </a:r>
          </a:p>
          <a:p>
            <a:pPr lvl="3"/>
            <a:r>
              <a:rPr lang="en-US" smtClean="0">
                <a:uFillTx/>
              </a:rPr>
              <a:t>Fourth level</a:t>
            </a:r>
          </a:p>
          <a:p>
            <a:pPr lvl="4"/>
            <a:r>
              <a:rPr lang="en-US" smtClean="0">
                <a:uFillTx/>
              </a:rPr>
              <a:t>Fifth level</a:t>
            </a:r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Footer Placeholder 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4" sz="quarter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8685213"/>
            <a:ext cx="2971800" cy="4572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bIns="45720" lIns="91440" rIns="91440" rtlCol="0" tIns="45720" vert="horz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" name="Slide Number Placeholder 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84613" y="8685213"/>
            <a:ext cx="2971800" cy="4572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bIns="45720" lIns="91440" rIns="91440" rtlCol="0" tIns="45720" vert="horz"/>
          <a:lstStyle>
            <a:lvl1pPr algn="r">
              <a:defRPr sz="1200">
                <a:uFillTx/>
              </a:defRPr>
            </a:lvl1pPr>
          </a:lstStyle>
          <a:p>
            <a:fld id="{A5343ED8-7323-4EB0-B3DE-B86184276FA9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accent1="accent1" accent2="accent2" accent3="accent3" accent4="accent4" accent5="accent5" accent6="accent6" bg1="lt1" bg2="lt2" folHlink="folHlink" hlink="hlink" tx1="dk1" tx2="dk2"/>
  <p:notes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lvl1pPr algn="l" defTabSz="914400" eaLnBrk="1" hangingPunct="1" latinLnBrk="0" marL="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standalone="yes" ?><Relationships xmlns="http://schemas.openxmlformats.org/package/2006/relationships"><Relationship Id="rId1" Target="../slides/slide1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0.xml.rels><?xml version="1.0" standalone="yes" ?><Relationships xmlns="http://schemas.openxmlformats.org/package/2006/relationships"><Relationship Id="rId1" Target="../slides/slide20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1.xml.rels><?xml version="1.0" standalone="yes" ?><Relationships xmlns="http://schemas.openxmlformats.org/package/2006/relationships"><Relationship Id="rId1" Target="../slides/slide21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12.xml.rels><?xml version="1.0" standalone="yes" ?><Relationships xmlns="http://schemas.openxmlformats.org/package/2006/relationships"><Relationship Id="rId1" Target="../slides/slide47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2.xml.rels><?xml version="1.0" standalone="yes" ?><Relationships xmlns="http://schemas.openxmlformats.org/package/2006/relationships"><Relationship Id="rId1" Target="../slides/slide2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3.xml.rels><?xml version="1.0" standalone="yes" ?><Relationships xmlns="http://schemas.openxmlformats.org/package/2006/relationships"><Relationship Id="rId1" Target="../slides/slide3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4.xml.rels><?xml version="1.0" standalone="yes" ?><Relationships xmlns="http://schemas.openxmlformats.org/package/2006/relationships"><Relationship Id="rId1" Target="../slides/slide4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5.xml.rels><?xml version="1.0" standalone="yes" ?><Relationships xmlns="http://schemas.openxmlformats.org/package/2006/relationships"><Relationship Id="rId1" Target="../slides/slide5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6.xml.rels><?xml version="1.0" standalone="yes" ?><Relationships xmlns="http://schemas.openxmlformats.org/package/2006/relationships"><Relationship Id="rId1" Target="../slides/slide6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7.xml.rels><?xml version="1.0" standalone="yes" ?><Relationships xmlns="http://schemas.openxmlformats.org/package/2006/relationships"><Relationship Id="rId1" Target="../slides/slide8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8.xml.rels><?xml version="1.0" standalone="yes" ?><Relationships xmlns="http://schemas.openxmlformats.org/package/2006/relationships"><Relationship Id="rId1" Target="../slides/slide17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_rels/notesSlide9.xml.rels><?xml version="1.0" standalone="yes" ?><Relationships xmlns="http://schemas.openxmlformats.org/package/2006/relationships"><Relationship Id="rId1" Target="../slides/slide18.xml" Type="http://schemas.openxmlformats.org/officeDocument/2006/relationships/slide"></Relationship><Relationship Id="rId2" Target="../notesMasters/notesMaster1.xml" Type="http://schemas.openxmlformats.org/officeDocument/2006/relationships/notesMaster"></Relationship></Relationships>
</file>

<file path=ppt/notesSlides/notesSlide1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Slide Image Placeholder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Notes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0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A5343ED8-7323-4EB0-B3DE-B86184276FA9}" type="slidenum">
              <a:rPr lang="en-US" smtClean="0">
                <a:uFillTx/>
              </a:rPr>
              <a:pPr/>
              <a:t>1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Slide Image Placeholder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Notes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en-US" smtClean="0">
                <a:uFillTx/>
              </a:rPr>
              <a:t/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0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A5343ED8-7323-4EB0-B3DE-B86184276FA9}" type="slidenum">
              <a:rPr lang="en-US" smtClean="0">
                <a:uFillTx/>
              </a:rPr>
              <a:pPr/>
              <a:t>20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Slide Image Placeholder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Notes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pPr fontAlgn="base" lvl="1"/>
            <a:r>
              <a:rPr dirty="0" lang="en-US" smtClean="0">
                <a:uFillTx/>
              </a:rPr>
              <a:t/>
            </a:r>
            <a:r>
              <a:rPr dirty="0" err="1" lang="en-US" smtClean="0">
                <a:uFillTx/>
              </a:rPr>
              <a:t/>
            </a:r>
          </a:p>
          <a:p>
            <a:endParaRPr dirty="0"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Slide Image Placeholder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Notes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0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A5343ED8-7323-4EB0-B3DE-B86184276FA9}" type="slidenum">
              <a:rPr lang="en-US" smtClean="0">
                <a:uFillTx/>
              </a:rPr>
              <a:pPr/>
              <a:t>47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Slide Image Placeholder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Notes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en-US" smtClean="0">
                <a:uFillTx/>
              </a:rPr>
              <a:t/>
            </a:r>
            <a:endParaRPr baseline="0" dirty="0" lang="en-US" smtClean="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0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A5343ED8-7323-4EB0-B3DE-B86184276FA9}" type="slidenum">
              <a:rPr lang="en-US" smtClean="0">
                <a:uFillTx/>
              </a:rPr>
              <a:pPr/>
              <a:t>2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Slide Image Placeholder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Notes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pPr algn="l" defTabSz="914400" eaLnBrk="1" fontAlgn="auto" hangingPunct="1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baseline="0" dirty="0" lang="en-US" smtClean="0">
                <a:uFillTx/>
              </a:rPr>
              <a:t/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0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A5343ED8-7323-4EB0-B3DE-B86184276FA9}" type="slidenum">
              <a:rPr lang="en-US" smtClean="0">
                <a:uFillTx/>
              </a:rPr>
              <a:pPr/>
              <a:t>3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Slide Image Placeholder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Notes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0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A5343ED8-7323-4EB0-B3DE-B86184276FA9}" type="slidenum">
              <a:rPr lang="en-US" smtClean="0">
                <a:uFillTx/>
              </a:rPr>
              <a:pPr/>
              <a:t>4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Slide Image Placeholder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Notes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en-US" smtClean="0">
                <a:uFillTx/>
              </a:rPr>
              <a:t/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0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A5343ED8-7323-4EB0-B3DE-B86184276FA9}" type="slidenum">
              <a:rPr lang="en-US" smtClean="0">
                <a:uFillTx/>
              </a:rPr>
              <a:pPr/>
              <a:t>5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Slide Image Placeholder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Notes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pPr algn="l" defTabSz="914400" eaLnBrk="1" fontAlgn="auto" hangingPunct="1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baseline="0" dirty="0" lang="en-US" smtClean="0">
                <a:uFillTx/>
              </a:rPr>
              <a:t/>
            </a:r>
            <a:r>
              <a:rPr baseline="0" dirty="0" lang="en-US" smtClean="0">
                <a:uFillTx/>
              </a:rPr>
              <a:t/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0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A5343ED8-7323-4EB0-B3DE-B86184276FA9}" type="slidenum">
              <a:rPr lang="en-US" smtClean="0">
                <a:uFillTx/>
              </a:rPr>
              <a:pPr/>
              <a:t>6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Slide Image Placeholder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Notes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en-US" smtClean="0">
                <a:uFillTx/>
              </a:rPr>
              <a:t/>
            </a:r>
            <a:r>
              <a:rPr baseline="0" dirty="0" lang="en-US" smtClean="0">
                <a:uFillTx/>
              </a:rPr>
              <a:t/>
            </a:r>
            <a:r>
              <a:rPr baseline="0" dirty="0" lang="en-US" smtClean="0">
                <a:uFillTx/>
              </a:rPr>
              <a:t/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0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A5343ED8-7323-4EB0-B3DE-B86184276FA9}" type="slidenum">
              <a:rPr lang="en-US" smtClean="0">
                <a:uFillTx/>
              </a:rPr>
              <a:pPr/>
              <a:t>8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Slide Image Placeholder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Notes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endParaRPr dirty="0" lang="en-US" smtClean="0">
              <a:uFillTx/>
            </a:endParaRPr>
          </a:p>
          <a:p>
            <a:endParaRPr dirty="0"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Slide Image Placeholder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Aspect="1" noGrp="1" noRot="1"/>
          </p:cNvSpPr>
          <p:nvPr>
            <p:ph type="sldImg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Notes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endParaRPr dirty="0"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notes>
</file>

<file path=ppt/slideLayouts/_rels/slideLayout1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10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11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2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3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4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5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6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7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8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_rels/slideLayout9.xml.rels><?xml version="1.0" standalone="yes" ?><Relationships xmlns="http://schemas.openxmlformats.org/package/2006/relationships"><Relationship Id="rId1" Target="../slideMasters/slideMaster1.xml" Type="http://schemas.openxmlformats.org/officeDocument/2006/relationships/slideMaster"></Relationship></Relationships>
</file>

<file path=ppt/slideLayouts/slideLayout1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showMasterSp="0" type="title">
  <p:cSld name="Title Slide">
    <p:bg>
      <p:bgRef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x="1001">
        <a:schemeClr val="bg1"/>
      </p:bgRef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" name="Title 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286000" y="3124200"/>
            <a:ext cx="6172200" cy="1894362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>
              <a:defRPr b="1">
                <a:uFillTx/>
              </a:defRPr>
            </a:lvl1pPr>
          </a:lstStyle>
          <a:p>
            <a:r>
              <a:rPr kumimoji="0" lang="en-US" smtClean="0">
                <a:uFillTx/>
              </a:rPr>
              <a:t>Click to edit Master title style</a:t>
            </a:r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" name="Subtitle 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286000" y="5003322"/>
            <a:ext cx="6172200" cy="13716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algn="l" indent="0" marL="0">
              <a:buNone/>
              <a:defRPr b="1" sz="1800">
                <a:solidFill>
                  <a:schemeClr val="tx2"/>
                </a:solidFill>
                <a:uFillTx/>
              </a:defRPr>
            </a:lvl1pPr>
            <a:lvl2pPr algn="ctr" indent="0" marL="457200">
              <a:buNone/>
            </a:lvl2pPr>
            <a:lvl3pPr algn="ctr" indent="0" marL="914400">
              <a:buNone/>
            </a:lvl3pPr>
            <a:lvl4pPr algn="ctr" indent="0" marL="1371600">
              <a:buNone/>
            </a:lvl4pPr>
            <a:lvl5pPr algn="ctr" indent="0" marL="1828800">
              <a:buNone/>
            </a:lvl5pPr>
            <a:lvl6pPr algn="ctr" indent="0" marL="2286000">
              <a:buNone/>
            </a:lvl6pPr>
            <a:lvl7pPr algn="ctr" indent="0" marL="2743200">
              <a:buNone/>
            </a:lvl7pPr>
            <a:lvl8pPr algn="ctr" indent="0" marL="3200400">
              <a:buNone/>
            </a:lvl8pPr>
            <a:lvl9pPr algn="ctr" indent="0" marL="3657600">
              <a:buNone/>
            </a:lvl9pPr>
          </a:lstStyle>
          <a:p>
            <a:r>
              <a:rPr kumimoji="0" lang="en-US" smtClean="0">
                <a:uFillTx/>
              </a:rPr>
              <a:t>Click to edit Master subtitle style</a:t>
            </a:r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8" name="Date Placeholder 2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0" sz="half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 rot="5400000">
            <a:off x="7764621" y="1174097"/>
            <a:ext cx="2286000" cy="3810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1D6B2BC5-4596-4F41-9A43-D91FC287E6F5}" type="datetime1">
              <a:rPr lang="en-US" smtClean="0">
                <a:uFillTx/>
              </a:rPr>
              <a:pPr/>
              <a:t>9/6/2019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" name="Footer Placeholder 1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1" sz="quarter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 rot="5400000">
            <a:off x="7077269" y="4181669"/>
            <a:ext cx="3657600" cy="384048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" name="Rectangle 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algn="ctr" cap="rnd" cmpd="sng" w="38100">
            <a:noFill/>
            <a:prstDash val="solid"/>
          </a:ln>
          <a:effectLst/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/>
          <a:lstStyle/>
          <a:p>
            <a:pPr algn="ctr" eaLnBrk="1" hangingPunct="1" latinLnBrk="0"/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" name="Rectangle 1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algn="ctr" cap="rnd" cmpd="sng" w="38100">
            <a:noFill/>
            <a:prstDash val="solid"/>
          </a:ln>
          <a:effectLst/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/>
          <a:lstStyle/>
          <a:p>
            <a:pPr algn="ctr" eaLnBrk="1" hangingPunct="1" latinLnBrk="0"/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" name="Rectangle 1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algn="ctr" cap="rnd" cmpd="sng" w="38100">
            <a:noFill/>
            <a:prstDash val="solid"/>
          </a:ln>
          <a:effectLst/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/>
          <a:lstStyle/>
          <a:p>
            <a:pPr algn="ctr" eaLnBrk="1" hangingPunct="1" latinLnBrk="0"/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" name="Rectangle 1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algn="ctr" cap="rnd" cmpd="sng" w="38100">
            <a:noFill/>
            <a:prstDash val="solid"/>
          </a:ln>
          <a:effectLst/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/>
          <a:lstStyle/>
          <a:p>
            <a:pPr algn="ctr" eaLnBrk="1" hangingPunct="1" latinLnBrk="0"/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" name="Straight Connector 1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ShapeType="1"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106344" y="0"/>
            <a:ext cx="0" cy="6858000"/>
          </a:xfrm>
          <a:prstGeom prst="line">
            <a:avLst/>
          </a:prstGeom>
          <a:noFill/>
          <a:ln algn="ctr" cap="flat" cmpd="sng" w="57150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len="med" type="none" w="med"/>
            <a:tailEnd len="med" type="none" w="med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bIns="45720" compatLnSpc="1" lIns="91440" rIns="91440" tIns="45720" vert="horz" wrap="square"/>
          <a:lstStyle/>
          <a:p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" name="Straight Connector 1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ShapeType="1"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914400" y="0"/>
            <a:ext cx="0" cy="6858000"/>
          </a:xfrm>
          <a:prstGeom prst="line">
            <a:avLst/>
          </a:prstGeom>
          <a:noFill/>
          <a:ln algn="ctr" cap="flat" cmpd="sng" w="57150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len="med" type="none" w="med"/>
            <a:tailEnd len="med" type="none" w="med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bIns="45720" compatLnSpc="1" lIns="91440" rIns="91440" tIns="45720" vert="horz" wrap="square"/>
          <a:lstStyle/>
          <a:p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" name="Straight Connector 1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ShapeType="1"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854112" y="0"/>
            <a:ext cx="0" cy="6858000"/>
          </a:xfrm>
          <a:prstGeom prst="line">
            <a:avLst/>
          </a:prstGeom>
          <a:noFill/>
          <a:ln algn="ctr" cap="flat" cmpd="sng" w="57150">
            <a:solidFill>
              <a:schemeClr val="accent1">
                <a:tint val="60000"/>
              </a:schemeClr>
            </a:solidFill>
            <a:prstDash val="solid"/>
            <a:round/>
            <a:headEnd len="med" type="none" w="med"/>
            <a:tailEnd len="med" type="none" w="med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bIns="45720" compatLnSpc="1" lIns="91440" rIns="91440" tIns="45720" vert="horz" wrap="square"/>
          <a:lstStyle/>
          <a:p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" name="Straight Connector 1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ShapeType="1"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1726640" y="0"/>
            <a:ext cx="0" cy="6858000"/>
          </a:xfrm>
          <a:prstGeom prst="line">
            <a:avLst/>
          </a:prstGeom>
          <a:noFill/>
          <a:ln algn="ctr" cap="flat" cmpd="sng" w="28575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len="med" type="none" w="med"/>
            <a:tailEnd len="med" type="none" w="med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bIns="45720" compatLnSpc="1" lIns="91440" rIns="91440" tIns="45720" vert="horz" wrap="square"/>
          <a:lstStyle/>
          <a:p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" name="Straight Connector 1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ShapeType="1"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1066800" y="0"/>
            <a:ext cx="0" cy="6858000"/>
          </a:xfrm>
          <a:prstGeom prst="line">
            <a:avLst/>
          </a:prstGeom>
          <a:noFill/>
          <a:ln algn="ctr" cap="flat" cmpd="sng" w="9525">
            <a:solidFill>
              <a:schemeClr val="accent1">
                <a:tint val="60000"/>
              </a:schemeClr>
            </a:solidFill>
            <a:prstDash val="solid"/>
            <a:round/>
            <a:headEnd len="med" type="none" w="med"/>
            <a:tailEnd len="med" type="none" w="med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bIns="45720" compatLnSpc="1" lIns="91440" rIns="91440" tIns="45720" vert="horz" wrap="square"/>
          <a:lstStyle/>
          <a:p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" name="Straight Connector 2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ShapeType="1"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9113856" y="0"/>
            <a:ext cx="0" cy="6858000"/>
          </a:xfrm>
          <a:prstGeom prst="line">
            <a:avLst/>
          </a:prstGeom>
          <a:noFill/>
          <a:ln algn="ctr" cap="flat" cmpd="thickThin" w="57150">
            <a:solidFill>
              <a:schemeClr val="accent1">
                <a:tint val="60000"/>
              </a:schemeClr>
            </a:solidFill>
            <a:prstDash val="solid"/>
            <a:round/>
            <a:headEnd len="med" type="none" w="med"/>
            <a:tailEnd len="med" type="none" w="med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bIns="45720" compatLnSpc="1" lIns="91440" rIns="91440" tIns="45720" vert="horz" wrap="square"/>
          <a:lstStyle/>
          <a:p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7" name="Rectangle 2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algn="ctr" cap="rnd" cmpd="sng" w="38100">
            <a:noFill/>
            <a:prstDash val="solid"/>
          </a:ln>
          <a:effectLst/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/>
          <a:lstStyle/>
          <a:p>
            <a:pPr algn="ctr" eaLnBrk="1" hangingPunct="1" latinLnBrk="0"/>
            <a:endParaRPr dirty="0"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" name="Oval 2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algn="ctr" cap="rnd" cmpd="sng" w="38100">
            <a:noFill/>
            <a:prstDash val="solid"/>
          </a:ln>
          <a:effectLst/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/>
          <a:lstStyle/>
          <a:p>
            <a:pPr algn="ctr" eaLnBrk="1" hangingPunct="1" latinLnBrk="0"/>
            <a:endParaRPr dirty="0"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" name="Oval 2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1309632" y="4866752"/>
            <a:ext cx="641424" cy="641424"/>
          </a:xfrm>
          <a:prstGeom prst="ellipse">
            <a:avLst/>
          </a:prstGeom>
          <a:ln algn="ctr" cap="rnd" cmpd="sng" w="28575">
            <a:noFill/>
            <a:prstDash val="solid"/>
          </a:ln>
          <a:effectLst/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/>
          <a:lstStyle/>
          <a:p>
            <a:pPr algn="ctr" eaLnBrk="1" hangingPunct="1" latinLnBrk="0"/>
            <a:endParaRPr dirty="0"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4" name="Oval 2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1091080" y="5500632"/>
            <a:ext cx="137160" cy="137160"/>
          </a:xfrm>
          <a:prstGeom prst="ellipse">
            <a:avLst/>
          </a:prstGeom>
          <a:ln algn="ctr" cap="rnd" cmpd="sng" w="12700">
            <a:noFill/>
            <a:prstDash val="solid"/>
          </a:ln>
          <a:effectLst/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/>
          <a:lstStyle/>
          <a:p>
            <a:pPr algn="ctr" eaLnBrk="1" hangingPunct="1" latinLnBrk="0"/>
            <a:endParaRPr dirty="0"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" name="Oval 2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1664208" y="5788152"/>
            <a:ext cx="274320" cy="274320"/>
          </a:xfrm>
          <a:prstGeom prst="ellipse">
            <a:avLst/>
          </a:prstGeom>
          <a:ln algn="ctr" cap="rnd" cmpd="sng" w="12700">
            <a:noFill/>
            <a:prstDash val="solid"/>
          </a:ln>
          <a:effectLst/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/>
          <a:lstStyle/>
          <a:p>
            <a:pPr algn="ctr" eaLnBrk="1" hangingPunct="1" latinLnBrk="0"/>
            <a:endParaRPr dirty="0"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5" name="Oval 2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905000" y="4495800"/>
            <a:ext cx="365760" cy="365760"/>
          </a:xfrm>
          <a:prstGeom prst="ellipse">
            <a:avLst/>
          </a:prstGeom>
          <a:ln algn="ctr" cap="rnd" cmpd="sng" w="28575">
            <a:noFill/>
            <a:prstDash val="solid"/>
          </a:ln>
          <a:effectLst/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/>
          <a:lstStyle/>
          <a:p>
            <a:pPr algn="ctr" eaLnBrk="1" hangingPunct="1" latinLnBrk="0"/>
            <a:endParaRPr dirty="0"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9" name="Slide Number Placeholder 2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2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1325544" y="4928702"/>
            <a:ext cx="609600" cy="517524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10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type="vertTx">
  <p:cSld name="Title and Vertical Text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kumimoji="0" lang="en-US" smtClean="0">
                <a:uFillTx/>
              </a:rPr>
              <a:t>Click to edit Master title style</a:t>
            </a:r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Vertical Tex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orient="vert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vert="eaVert"/>
          <a:lstStyle/>
          <a:p>
            <a:pPr eaLnBrk="1" hangingPunct="1" latinLnBrk="0" lvl="0"/>
            <a:r>
              <a:rPr lang="en-US" smtClean="0">
                <a:uFillTx/>
              </a:rPr>
              <a:t>Click to edit Master text styles</a:t>
            </a:r>
          </a:p>
          <a:p>
            <a:pPr eaLnBrk="1" hangingPunct="1" latinLnBrk="0" lvl="1"/>
            <a:r>
              <a:rPr lang="en-US" smtClean="0">
                <a:uFillTx/>
              </a:rPr>
              <a:t>Second level</a:t>
            </a:r>
          </a:p>
          <a:p>
            <a:pPr eaLnBrk="1" hangingPunct="1" latinLnBrk="0" lvl="2"/>
            <a:r>
              <a:rPr lang="en-US" smtClean="0">
                <a:uFillTx/>
              </a:rPr>
              <a:t>Third level</a:t>
            </a:r>
          </a:p>
          <a:p>
            <a:pPr eaLnBrk="1" hangingPunct="1" latinLnBrk="0" lvl="3"/>
            <a:r>
              <a:rPr lang="en-US" smtClean="0">
                <a:uFillTx/>
              </a:rPr>
              <a:t>Fourth level</a:t>
            </a:r>
          </a:p>
          <a:p>
            <a:pPr eaLnBrk="1" hangingPunct="1" latinLnBrk="0" lvl="4"/>
            <a:r>
              <a:rPr lang="en-US" smtClean="0">
                <a:uFillTx/>
              </a:rPr>
              <a:t>Fifth level</a:t>
            </a:r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Date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0" sz="half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14092EBD-4B20-4DB1-8781-3004EED88B29}" type="datetime1">
              <a:rPr lang="en-US" smtClean="0">
                <a:uFillTx/>
              </a:rPr>
              <a:pPr/>
              <a:t>9/6/2019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Footer Placeholder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1" sz="quarter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Slide Number Placeholder 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2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11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type="vertTitleAndTx">
  <p:cSld name="Vertical Title and Text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Vertical 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orient="vert"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629400" y="274639"/>
            <a:ext cx="1676400" cy="5851525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vert="eaVert"/>
          <a:lstStyle/>
          <a:p>
            <a:r>
              <a:rPr kumimoji="0" lang="en-US" smtClean="0">
                <a:uFillTx/>
              </a:rPr>
              <a:t>Click to edit Master title style</a:t>
            </a:r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Vertical Tex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orient="vert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274638"/>
            <a:ext cx="6019800" cy="5851525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vert="eaVert"/>
          <a:lstStyle/>
          <a:p>
            <a:pPr eaLnBrk="1" hangingPunct="1" latinLnBrk="0" lvl="0"/>
            <a:r>
              <a:rPr lang="en-US" smtClean="0">
                <a:uFillTx/>
              </a:rPr>
              <a:t>Click to edit Master text styles</a:t>
            </a:r>
          </a:p>
          <a:p>
            <a:pPr eaLnBrk="1" hangingPunct="1" latinLnBrk="0" lvl="1"/>
            <a:r>
              <a:rPr lang="en-US" smtClean="0">
                <a:uFillTx/>
              </a:rPr>
              <a:t>Second level</a:t>
            </a:r>
          </a:p>
          <a:p>
            <a:pPr eaLnBrk="1" hangingPunct="1" latinLnBrk="0" lvl="2"/>
            <a:r>
              <a:rPr lang="en-US" smtClean="0">
                <a:uFillTx/>
              </a:rPr>
              <a:t>Third level</a:t>
            </a:r>
          </a:p>
          <a:p>
            <a:pPr eaLnBrk="1" hangingPunct="1" latinLnBrk="0" lvl="3"/>
            <a:r>
              <a:rPr lang="en-US" smtClean="0">
                <a:uFillTx/>
              </a:rPr>
              <a:t>Fourth level</a:t>
            </a:r>
          </a:p>
          <a:p>
            <a:pPr eaLnBrk="1" hangingPunct="1" latinLnBrk="0" lvl="4"/>
            <a:r>
              <a:rPr lang="en-US" smtClean="0">
                <a:uFillTx/>
              </a:rPr>
              <a:t>Fifth level</a:t>
            </a:r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Date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0" sz="half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7C7B6F38-A1BA-439F-A9F0-27DE3171A3B1}" type="datetime1">
              <a:rPr lang="en-US" smtClean="0">
                <a:uFillTx/>
              </a:rPr>
              <a:pPr/>
              <a:t>9/6/2019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Footer Placeholder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1" sz="quarter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Slide Number Placeholder 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2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type="obj">
  <p:cSld name="Title and Content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kumimoji="0" lang="en-US" smtClean="0">
                <a:uFillTx/>
              </a:rPr>
              <a:t>Click to edit Master title style</a:t>
            </a:r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" name="Content Placeholder 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19200"/>
            <a:ext cx="7467600" cy="4873752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eaLnBrk="1" hangingPunct="1" latinLnBrk="0" lvl="0"/>
            <a:r>
              <a:rPr dirty="0" lang="en-US" smtClean="0">
                <a:uFillTx/>
              </a:rPr>
              <a:t>Click to edit Master text styles</a:t>
            </a:r>
          </a:p>
          <a:p>
            <a:pPr eaLnBrk="1" hangingPunct="1" latinLnBrk="0" lvl="1"/>
            <a:r>
              <a:rPr dirty="0" lang="en-US" smtClean="0">
                <a:uFillTx/>
              </a:rPr>
              <a:t>Second level</a:t>
            </a:r>
          </a:p>
          <a:p>
            <a:pPr eaLnBrk="1" hangingPunct="1" latinLnBrk="0" lvl="2"/>
            <a:r>
              <a:rPr dirty="0" lang="en-US" smtClean="0">
                <a:uFillTx/>
              </a:rPr>
              <a:t>Third level</a:t>
            </a:r>
          </a:p>
          <a:p>
            <a:pPr eaLnBrk="1" hangingPunct="1" latinLnBrk="0" lvl="3"/>
            <a:r>
              <a:rPr dirty="0" lang="en-US" smtClean="0">
                <a:uFillTx/>
              </a:rPr>
              <a:t>Fourth level</a:t>
            </a:r>
          </a:p>
          <a:p>
            <a:pPr eaLnBrk="1" hangingPunct="1" latinLnBrk="0" lvl="4"/>
            <a:r>
              <a:rPr dirty="0" lang="en-US" smtClean="0">
                <a:uFillTx/>
              </a:rPr>
              <a:t>Fifth level</a:t>
            </a:r>
            <a:endParaRPr dirty="0"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" name="Date Placeholder 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4" sz="half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/>
          <a:lstStyle/>
          <a:p>
            <a:fld id="{B316E13B-FEE7-4C0C-84F9-5CCB35A2354D}" type="datetime1">
              <a:rPr lang="en-US" smtClean="0">
                <a:uFillTx/>
              </a:rPr>
              <a:pPr/>
              <a:t>9/6/2019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" name="Slide Number Placeholder 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/>
          <a:lstStyle/>
          <a:p>
            <a:fld id="{9F08EA30-84C0-409D-BD25-87A2062C526E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" name="Footer Placeholder 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6" sz="quarter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/>
          <a:lstStyle/>
          <a:p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showMasterSp="0" type="secHead">
  <p:cSld name="Section Header">
    <p:bg>
      <p:bgRef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x="1001">
        <a:schemeClr val="bg2"/>
      </p:bgRef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286000" y="2895600"/>
            <a:ext cx="6172200" cy="205359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algn="l">
              <a:buNone/>
              <a:defRPr b="1" baseline="0" cap="small" sz="3000">
                <a:uFillTx/>
              </a:defRPr>
            </a:lvl1pPr>
          </a:lstStyle>
          <a:p>
            <a:r>
              <a:rPr kumimoji="0" lang="en-US" smtClean="0">
                <a:uFillTx/>
              </a:rPr>
              <a:t>Click to edit Master title style</a:t>
            </a:r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Tex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286000" y="5010150"/>
            <a:ext cx="6172200" cy="13716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/>
          <a:lstStyle>
            <a:lvl1pPr indent="0" marL="0">
              <a:buNone/>
              <a:defRPr b="1" sz="1800">
                <a:solidFill>
                  <a:schemeClr val="tx2"/>
                </a:solidFill>
                <a:uFillTx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  <a:uFillTx/>
              </a:defRPr>
            </a:lvl5pPr>
          </a:lstStyle>
          <a:p>
            <a:pPr eaLnBrk="1" hangingPunct="1" latinLnBrk="0" lvl="0"/>
            <a:r>
              <a:rPr kumimoji="0" lang="en-US" smtClean="0">
                <a:uFillTx/>
              </a:rPr>
              <a:t>Click to edit Master text styles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Date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0" sz="half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 rot="5400000">
            <a:off x="7763256" y="1170432"/>
            <a:ext cx="2286000" cy="3810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8625B63F-A40A-4D80-A144-21F60F9FF35A}" type="datetime1">
              <a:rPr lang="en-US" smtClean="0">
                <a:uFillTx/>
              </a:rPr>
              <a:pPr/>
              <a:t>9/6/2019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Footer Placeholder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1" sz="quarter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 rot="5400000">
            <a:off x="7077456" y="4178808"/>
            <a:ext cx="3657600" cy="384048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" name="Rectangle 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algn="ctr" cap="rnd" cmpd="sng" w="38100">
            <a:noFill/>
            <a:prstDash val="solid"/>
          </a:ln>
          <a:effectLst/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/>
          <a:lstStyle/>
          <a:p>
            <a:pPr algn="ctr" eaLnBrk="1" hangingPunct="1" latinLnBrk="0"/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" name="Rectangle 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algn="ctr" cap="rnd" cmpd="sng" w="38100">
            <a:noFill/>
            <a:prstDash val="solid"/>
          </a:ln>
          <a:effectLst/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/>
          <a:lstStyle/>
          <a:p>
            <a:pPr algn="ctr" eaLnBrk="1" hangingPunct="1" latinLnBrk="0"/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" name="Rectangle 1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algn="ctr" cap="rnd" cmpd="sng" w="38100">
            <a:noFill/>
            <a:prstDash val="solid"/>
          </a:ln>
          <a:effectLst/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/>
          <a:lstStyle/>
          <a:p>
            <a:pPr algn="ctr" eaLnBrk="1" hangingPunct="1" latinLnBrk="0"/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" name="Rectangle 1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algn="ctr" cap="rnd" cmpd="sng" w="38100">
            <a:noFill/>
            <a:prstDash val="solid"/>
          </a:ln>
          <a:effectLst/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/>
          <a:lstStyle/>
          <a:p>
            <a:pPr algn="ctr" eaLnBrk="1" hangingPunct="1" latinLnBrk="0"/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" name="Straight Connector 1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ShapeType="1"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106344" y="0"/>
            <a:ext cx="0" cy="6858000"/>
          </a:xfrm>
          <a:prstGeom prst="line">
            <a:avLst/>
          </a:prstGeom>
          <a:noFill/>
          <a:ln algn="ctr" cap="flat" cmpd="sng" w="57150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len="med" type="none" w="med"/>
            <a:tailEnd len="med" type="none" w="med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bIns="45720" compatLnSpc="1" lIns="91440" rIns="91440" tIns="45720" vert="horz" wrap="square"/>
          <a:lstStyle/>
          <a:p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" name="Straight Connector 1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ShapeType="1"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914400" y="0"/>
            <a:ext cx="0" cy="6858000"/>
          </a:xfrm>
          <a:prstGeom prst="line">
            <a:avLst/>
          </a:prstGeom>
          <a:noFill/>
          <a:ln algn="ctr" cap="flat" cmpd="sng" w="57150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len="med" type="none" w="med"/>
            <a:tailEnd len="med" type="none" w="med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bIns="45720" compatLnSpc="1" lIns="91440" rIns="91440" tIns="45720" vert="horz" wrap="square"/>
          <a:lstStyle/>
          <a:p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5" name="Straight Connector 1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ShapeType="1"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854112" y="0"/>
            <a:ext cx="0" cy="6858000"/>
          </a:xfrm>
          <a:prstGeom prst="line">
            <a:avLst/>
          </a:prstGeom>
          <a:noFill/>
          <a:ln algn="ctr" cap="flat" cmpd="sng" w="57150">
            <a:solidFill>
              <a:schemeClr val="accent1">
                <a:tint val="60000"/>
              </a:schemeClr>
            </a:solidFill>
            <a:prstDash val="solid"/>
            <a:round/>
            <a:headEnd len="med" type="none" w="med"/>
            <a:tailEnd len="med" type="none" w="med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bIns="45720" compatLnSpc="1" lIns="91440" rIns="91440" tIns="45720" vert="horz" wrap="square"/>
          <a:lstStyle/>
          <a:p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" name="Straight Connector 1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ShapeType="1"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1726640" y="0"/>
            <a:ext cx="0" cy="6858000"/>
          </a:xfrm>
          <a:prstGeom prst="line">
            <a:avLst/>
          </a:prstGeom>
          <a:noFill/>
          <a:ln algn="ctr" cap="flat" cmpd="sng" w="28575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len="med" type="none" w="med"/>
            <a:tailEnd len="med" type="none" w="med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bIns="45720" compatLnSpc="1" lIns="91440" rIns="91440" tIns="45720" vert="horz" wrap="square"/>
          <a:lstStyle/>
          <a:p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" name="Straight Connector 1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ShapeType="1"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1066800" y="0"/>
            <a:ext cx="0" cy="6858000"/>
          </a:xfrm>
          <a:prstGeom prst="line">
            <a:avLst/>
          </a:prstGeom>
          <a:noFill/>
          <a:ln algn="ctr" cap="flat" cmpd="sng" w="9525">
            <a:solidFill>
              <a:schemeClr val="accent1">
                <a:tint val="60000"/>
              </a:schemeClr>
            </a:solidFill>
            <a:prstDash val="solid"/>
            <a:round/>
            <a:headEnd len="med" type="none" w="med"/>
            <a:tailEnd len="med" type="none" w="med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bIns="45720" compatLnSpc="1" lIns="91440" rIns="91440" tIns="45720" vert="horz" wrap="square"/>
          <a:lstStyle/>
          <a:p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" name="Rectangle 1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algn="ctr" cap="rnd" cmpd="sng" w="38100">
            <a:noFill/>
            <a:prstDash val="solid"/>
          </a:ln>
          <a:effectLst/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/>
          <a:lstStyle/>
          <a:p>
            <a:pPr algn="ctr" eaLnBrk="1" hangingPunct="1" latinLnBrk="0"/>
            <a:endParaRPr dirty="0"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" name="Oval 1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609600" y="3429000"/>
            <a:ext cx="1295400" cy="1295400"/>
          </a:xfrm>
          <a:prstGeom prst="ellipse">
            <a:avLst/>
          </a:prstGeom>
          <a:ln algn="ctr" cap="rnd" cmpd="sng" w="38100">
            <a:noFill/>
            <a:prstDash val="solid"/>
          </a:ln>
          <a:effectLst/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/>
          <a:lstStyle/>
          <a:p>
            <a:pPr algn="ctr" eaLnBrk="1" hangingPunct="1" latinLnBrk="0"/>
            <a:endParaRPr dirty="0"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" name="Oval 1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1324704" y="4866752"/>
            <a:ext cx="641424" cy="641424"/>
          </a:xfrm>
          <a:prstGeom prst="ellipse">
            <a:avLst/>
          </a:prstGeom>
          <a:ln algn="ctr" cap="rnd" cmpd="sng" w="28575">
            <a:noFill/>
            <a:prstDash val="solid"/>
          </a:ln>
          <a:effectLst/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/>
          <a:lstStyle/>
          <a:p>
            <a:pPr algn="ctr" eaLnBrk="1" hangingPunct="1" latinLnBrk="0"/>
            <a:endParaRPr dirty="0"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" name="Oval 2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1091080" y="5500632"/>
            <a:ext cx="137160" cy="137160"/>
          </a:xfrm>
          <a:prstGeom prst="ellipse">
            <a:avLst/>
          </a:prstGeom>
          <a:ln algn="ctr" cap="rnd" cmpd="sng" w="12700">
            <a:noFill/>
            <a:prstDash val="solid"/>
          </a:ln>
          <a:effectLst/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/>
          <a:lstStyle/>
          <a:p>
            <a:pPr algn="ctr" eaLnBrk="1" hangingPunct="1" latinLnBrk="0"/>
            <a:endParaRPr dirty="0"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" name="Oval 2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1664208" y="5791200"/>
            <a:ext cx="274320" cy="274320"/>
          </a:xfrm>
          <a:prstGeom prst="ellipse">
            <a:avLst/>
          </a:prstGeom>
          <a:ln algn="ctr" cap="rnd" cmpd="sng" w="12700">
            <a:noFill/>
            <a:prstDash val="solid"/>
          </a:ln>
          <a:effectLst/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/>
          <a:lstStyle/>
          <a:p>
            <a:pPr algn="ctr" eaLnBrk="1" hangingPunct="1" latinLnBrk="0"/>
            <a:endParaRPr dirty="0"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" name="Oval 2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1879040" y="4479888"/>
            <a:ext cx="365760" cy="365760"/>
          </a:xfrm>
          <a:prstGeom prst="ellipse">
            <a:avLst/>
          </a:prstGeom>
          <a:ln algn="ctr" cap="rnd" cmpd="sng" w="28575">
            <a:noFill/>
            <a:prstDash val="solid"/>
          </a:ln>
          <a:effectLst/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/>
          <a:lstStyle/>
          <a:p>
            <a:pPr algn="ctr" eaLnBrk="1" hangingPunct="1" latinLnBrk="0"/>
            <a:endParaRPr dirty="0"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6" name="Straight Connector 2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ShapeType="1"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9097944" y="0"/>
            <a:ext cx="0" cy="6858000"/>
          </a:xfrm>
          <a:prstGeom prst="line">
            <a:avLst/>
          </a:prstGeom>
          <a:noFill/>
          <a:ln algn="ctr" cap="flat" cmpd="thickThin" w="57150">
            <a:solidFill>
              <a:schemeClr val="accent1">
                <a:tint val="60000"/>
              </a:schemeClr>
            </a:solidFill>
            <a:prstDash val="solid"/>
            <a:round/>
            <a:headEnd len="med" type="none" w="med"/>
            <a:tailEnd len="med" type="none" w="med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bIns="45720" compatLnSpc="1" lIns="91440" rIns="91440" tIns="45720" vert="horz" wrap="square"/>
          <a:lstStyle/>
          <a:p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Slide Number Placeholder 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2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1340616" y="4928702"/>
            <a:ext cx="609600" cy="517524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overrideClrMapping accent1="accent1" accent2="accent2" accent3="accent3" accent4="accent4" accent5="accent5" accent6="accent6" bg1="dk1" bg2="dk2" folHlink="folHlink" hlink="hlink" tx1="lt1" tx2="lt2"/>
  </p:clrMapOvr>
</p:sldLayout>
</file>

<file path=ppt/slideLayouts/slideLayout4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type="twoObj">
  <p:cSld name="Two Content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kumimoji="0" lang="en-US" smtClean="0">
                <a:uFillTx/>
              </a:rPr>
              <a:t>Click to edit Master title style</a:t>
            </a:r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Date Placeholder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0" sz="half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DD9D1C91-0932-40BA-8833-6748063FA28E}" type="datetime1">
              <a:rPr lang="en-US" smtClean="0">
                <a:uFillTx/>
              </a:rPr>
              <a:pPr/>
              <a:t>9/6/2019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Footer Placeholder 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1" sz="quarter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" name="Slide Number Placeholder 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2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" name="Content Placeholder 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600200"/>
            <a:ext cx="3657600" cy="45720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eaLnBrk="1" hangingPunct="1" latinLnBrk="0" lvl="0"/>
            <a:r>
              <a:rPr lang="en-US" smtClean="0">
                <a:uFillTx/>
              </a:rPr>
              <a:t>Click to edit Master text styles</a:t>
            </a:r>
          </a:p>
          <a:p>
            <a:pPr eaLnBrk="1" hangingPunct="1" latinLnBrk="0" lvl="1"/>
            <a:r>
              <a:rPr lang="en-US" smtClean="0">
                <a:uFillTx/>
              </a:rPr>
              <a:t>Second level</a:t>
            </a:r>
          </a:p>
          <a:p>
            <a:pPr eaLnBrk="1" hangingPunct="1" latinLnBrk="0" lvl="2"/>
            <a:r>
              <a:rPr lang="en-US" smtClean="0">
                <a:uFillTx/>
              </a:rPr>
              <a:t>Third level</a:t>
            </a:r>
          </a:p>
          <a:p>
            <a:pPr eaLnBrk="1" hangingPunct="1" latinLnBrk="0" lvl="3"/>
            <a:r>
              <a:rPr lang="en-US" smtClean="0">
                <a:uFillTx/>
              </a:rPr>
              <a:t>Fourth level</a:t>
            </a:r>
          </a:p>
          <a:p>
            <a:pPr eaLnBrk="1" hangingPunct="1" latinLnBrk="0" lvl="4"/>
            <a:r>
              <a:rPr lang="en-US" smtClean="0">
                <a:uFillTx/>
              </a:rPr>
              <a:t>Fifth level</a:t>
            </a:r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" name="Content Placeholder 1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2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70248" y="1600200"/>
            <a:ext cx="3657600" cy="45720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eaLnBrk="1" hangingPunct="1" latinLnBrk="0" lvl="0"/>
            <a:r>
              <a:rPr lang="en-US" smtClean="0">
                <a:uFillTx/>
              </a:rPr>
              <a:t>Click to edit Master text styles</a:t>
            </a:r>
          </a:p>
          <a:p>
            <a:pPr eaLnBrk="1" hangingPunct="1" latinLnBrk="0" lvl="1"/>
            <a:r>
              <a:rPr lang="en-US" smtClean="0">
                <a:uFillTx/>
              </a:rPr>
              <a:t>Second level</a:t>
            </a:r>
          </a:p>
          <a:p>
            <a:pPr eaLnBrk="1" hangingPunct="1" latinLnBrk="0" lvl="2"/>
            <a:r>
              <a:rPr lang="en-US" smtClean="0">
                <a:uFillTx/>
              </a:rPr>
              <a:t>Third level</a:t>
            </a:r>
          </a:p>
          <a:p>
            <a:pPr eaLnBrk="1" hangingPunct="1" latinLnBrk="0" lvl="3"/>
            <a:r>
              <a:rPr lang="en-US" smtClean="0">
                <a:uFillTx/>
              </a:rPr>
              <a:t>Fourth level</a:t>
            </a:r>
          </a:p>
          <a:p>
            <a:pPr eaLnBrk="1" hangingPunct="1" latinLnBrk="0" lvl="4"/>
            <a:r>
              <a:rPr lang="en-US" smtClean="0">
                <a:uFillTx/>
              </a:rPr>
              <a:t>Fifth level</a:t>
            </a:r>
            <a:endParaRPr kumimoji="0"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type="twoTxTwoObj">
  <p:cSld name="Comparison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273050"/>
            <a:ext cx="7543800" cy="11430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/>
          <a:lstStyle>
            <a:lvl1pPr>
              <a:defRPr>
                <a:uFillTx/>
              </a:defRPr>
            </a:lvl1pPr>
          </a:lstStyle>
          <a:p>
            <a:r>
              <a:rPr kumimoji="0" lang="en-US" smtClean="0">
                <a:uFillTx/>
              </a:rPr>
              <a:t>Click to edit Master title style</a:t>
            </a:r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" name="Date Placeholder 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0" sz="half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570814FA-061B-4217-AC7F-DA7D0BFD56E8}" type="datetime1">
              <a:rPr lang="en-US" smtClean="0">
                <a:uFillTx/>
              </a:rPr>
              <a:pPr/>
              <a:t>9/6/2019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" name="Footer Placeholder 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1" sz="quarter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" name="Slide Number Placeholder 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2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" name="Content Placeholder 1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2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2362200"/>
            <a:ext cx="3657600" cy="38862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eaLnBrk="1" hangingPunct="1" latinLnBrk="0" lvl="0"/>
            <a:r>
              <a:rPr lang="en-US" smtClean="0">
                <a:uFillTx/>
              </a:rPr>
              <a:t>Click to edit Master text styles</a:t>
            </a:r>
          </a:p>
          <a:p>
            <a:pPr eaLnBrk="1" hangingPunct="1" latinLnBrk="0" lvl="1"/>
            <a:r>
              <a:rPr lang="en-US" smtClean="0">
                <a:uFillTx/>
              </a:rPr>
              <a:t>Second level</a:t>
            </a:r>
          </a:p>
          <a:p>
            <a:pPr eaLnBrk="1" hangingPunct="1" latinLnBrk="0" lvl="2"/>
            <a:r>
              <a:rPr lang="en-US" smtClean="0">
                <a:uFillTx/>
              </a:rPr>
              <a:t>Third level</a:t>
            </a:r>
          </a:p>
          <a:p>
            <a:pPr eaLnBrk="1" hangingPunct="1" latinLnBrk="0" lvl="3"/>
            <a:r>
              <a:rPr lang="en-US" smtClean="0">
                <a:uFillTx/>
              </a:rPr>
              <a:t>Fourth level</a:t>
            </a:r>
          </a:p>
          <a:p>
            <a:pPr eaLnBrk="1" hangingPunct="1" latinLnBrk="0" lvl="4"/>
            <a:r>
              <a:rPr lang="en-US" smtClean="0">
                <a:uFillTx/>
              </a:rPr>
              <a:t>Fifth level</a:t>
            </a:r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" name="Content Placeholder 1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4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371975" y="2362200"/>
            <a:ext cx="3657600" cy="38862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eaLnBrk="1" hangingPunct="1" latinLnBrk="0" lvl="0"/>
            <a:r>
              <a:rPr lang="en-US" smtClean="0">
                <a:uFillTx/>
              </a:rPr>
              <a:t>Click to edit Master text styles</a:t>
            </a:r>
          </a:p>
          <a:p>
            <a:pPr eaLnBrk="1" hangingPunct="1" latinLnBrk="0" lvl="1"/>
            <a:r>
              <a:rPr lang="en-US" smtClean="0">
                <a:uFillTx/>
              </a:rPr>
              <a:t>Second level</a:t>
            </a:r>
          </a:p>
          <a:p>
            <a:pPr eaLnBrk="1" hangingPunct="1" latinLnBrk="0" lvl="2"/>
            <a:r>
              <a:rPr lang="en-US" smtClean="0">
                <a:uFillTx/>
              </a:rPr>
              <a:t>Third level</a:t>
            </a:r>
          </a:p>
          <a:p>
            <a:pPr eaLnBrk="1" hangingPunct="1" latinLnBrk="0" lvl="3"/>
            <a:r>
              <a:rPr lang="en-US" smtClean="0">
                <a:uFillTx/>
              </a:rPr>
              <a:t>Fourth level</a:t>
            </a:r>
          </a:p>
          <a:p>
            <a:pPr eaLnBrk="1" hangingPunct="1" latinLnBrk="0" lvl="4"/>
            <a:r>
              <a:rPr lang="en-US" smtClean="0">
                <a:uFillTx/>
              </a:rPr>
              <a:t>Fifth level</a:t>
            </a:r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" name="Text Placeholder 1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569720"/>
            <a:ext cx="3657600" cy="65836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rtlCol="0">
            <a:noAutofit/>
          </a:bodyPr>
          <a:lstStyle>
            <a:lvl1pPr indent="0" marL="0">
              <a:buFontTx/>
              <a:buNone/>
              <a:defRPr b="1" sz="2000">
                <a:solidFill>
                  <a:srgbClr val="FFFFFF"/>
                </a:solidFill>
                <a:uFillTx/>
              </a:defRPr>
            </a:lvl1pPr>
          </a:lstStyle>
          <a:p>
            <a:pPr eaLnBrk="1" hangingPunct="1" latinLnBrk="0" lvl="0"/>
            <a:r>
              <a:rPr kumimoji="0" lang="en-US" smtClean="0">
                <a:uFillTx/>
              </a:rPr>
              <a:t>Click to edit Master text styles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" name="Text Placeholder 1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3" sz="quarter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343400" y="1569720"/>
            <a:ext cx="3657600" cy="65836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rtlCol="0">
            <a:noAutofit/>
          </a:bodyPr>
          <a:lstStyle>
            <a:lvl1pPr indent="0" marL="0">
              <a:buFontTx/>
              <a:buNone/>
              <a:defRPr b="1" sz="2000">
                <a:solidFill>
                  <a:srgbClr val="FFFFFF"/>
                </a:solidFill>
                <a:uFillTx/>
              </a:defRPr>
            </a:lvl1pPr>
          </a:lstStyle>
          <a:p>
            <a:pPr eaLnBrk="1" hangingPunct="1" latinLnBrk="0" lvl="0"/>
            <a:r>
              <a:rPr kumimoji="0" lang="en-US" smtClean="0">
                <a:uFillTx/>
              </a:rPr>
              <a:t>Click to edit Master text styles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type="titleOnly">
  <p:cSld name="Title Only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kumimoji="0" lang="en-US" smtClean="0">
                <a:uFillTx/>
              </a:rPr>
              <a:t>Click to edit Master title style</a:t>
            </a:r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Date Placeholder 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0" sz="half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/>
          <a:lstStyle/>
          <a:p>
            <a:fld id="{E88CEF36-BEA6-4F00-AD6A-8F80CFBC858D}" type="datetime1">
              <a:rPr lang="en-US" smtClean="0">
                <a:uFillTx/>
              </a:rPr>
              <a:pPr/>
              <a:t>9/6/2019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" name="Slide Number Placeholder 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1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/>
          <a:lstStyle/>
          <a:p>
            <a:fld id="{9F08EA30-84C0-409D-BD25-87A2062C526E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" name="Footer Placeholder 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2" sz="quarter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/>
          <a:lstStyle/>
          <a:p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7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type="blank">
  <p:cSld name="Blank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Date Placeholder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0" sz="half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1A16DDA7-2648-41FB-B79F-5CFA303B8F00}" type="datetime1">
              <a:rPr lang="en-US" smtClean="0">
                <a:uFillTx/>
              </a:rPr>
              <a:pPr/>
              <a:t>9/6/2019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Footer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1" sz="quarter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2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Layouts/slideLayout8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showMasterSp="0" type="objTx">
  <p:cSld name="Content with Caption">
    <p:bg>
      <p:bgRef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x="1001">
        <a:schemeClr val="bg1"/>
      </p:bgRef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" name="Straight Connector 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ShapeType="1"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8763000" y="0"/>
            <a:ext cx="0" cy="6858000"/>
          </a:xfrm>
          <a:prstGeom prst="line">
            <a:avLst/>
          </a:prstGeom>
          <a:noFill/>
          <a:ln algn="ctr" cap="flat" cmpd="sng" w="38100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len="med" type="none" w="med"/>
            <a:tailEnd len="med" type="none" w="med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bIns="45720" compatLnSpc="1" lIns="91440" rIns="91440" tIns="45720" vert="horz" wrap="square"/>
          <a:lstStyle/>
          <a:p>
            <a:endParaRPr dirty="0"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5400000">
            <a:off x="3371850" y="3200400"/>
            <a:ext cx="6309360" cy="4572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/>
          <a:lstStyle>
            <a:lvl1pPr algn="l">
              <a:buNone/>
              <a:defRPr b="1" baseline="0" cap="small" sz="2000">
                <a:uFillTx/>
              </a:defRPr>
            </a:lvl1pPr>
          </a:lstStyle>
          <a:p>
            <a:r>
              <a:rPr kumimoji="0" lang="en-US" smtClean="0">
                <a:uFillTx/>
              </a:rPr>
              <a:t>Click to edit Master title style</a:t>
            </a:r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Tex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2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12280" y="274320"/>
            <a:ext cx="1527048" cy="498348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indent="0" marL="0">
              <a:spcBef>
                <a:spcPts val="400"/>
              </a:spcBef>
              <a:spcAft>
                <a:spcPts val="1000"/>
              </a:spcAft>
              <a:buNone/>
              <a:defRPr sz="1200">
                <a:uFillTx/>
              </a:defRPr>
            </a:lvl1pPr>
            <a:lvl2pPr>
              <a:buNone/>
              <a:defRPr sz="1200">
                <a:uFillTx/>
              </a:defRPr>
            </a:lvl2pPr>
            <a:lvl3pPr>
              <a:buNone/>
              <a:defRPr sz="1000">
                <a:uFillTx/>
              </a:defRPr>
            </a:lvl3pPr>
            <a:lvl4pPr>
              <a:buNone/>
              <a:defRPr sz="900">
                <a:uFillTx/>
              </a:defRPr>
            </a:lvl4pPr>
            <a:lvl5pPr>
              <a:buNone/>
              <a:defRPr sz="900">
                <a:uFillTx/>
              </a:defRPr>
            </a:lvl5pPr>
          </a:lstStyle>
          <a:p>
            <a:pPr eaLnBrk="1" hangingPunct="1" latinLnBrk="0" lvl="0"/>
            <a:r>
              <a:rPr kumimoji="0" lang="en-US" smtClean="0">
                <a:uFillTx/>
              </a:rPr>
              <a:t>Click to edit Master text styles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" name="Straight Connector 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ShapeType="1"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6248400" y="0"/>
            <a:ext cx="0" cy="6858000"/>
          </a:xfrm>
          <a:prstGeom prst="line">
            <a:avLst/>
          </a:prstGeom>
          <a:noFill/>
          <a:ln algn="ctr" cap="flat" cmpd="sng" w="38100">
            <a:solidFill>
              <a:schemeClr val="accent1">
                <a:tint val="60000"/>
              </a:schemeClr>
            </a:solidFill>
            <a:prstDash val="solid"/>
            <a:round/>
            <a:headEnd len="med" type="none" w="med"/>
            <a:tailEnd len="med" type="none" w="med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bIns="45720" compatLnSpc="1" lIns="91440" rIns="91440" tIns="45720" vert="horz" wrap="square"/>
          <a:lstStyle/>
          <a:p>
            <a:endParaRPr dirty="0"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" name="Straight Connector 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ShapeType="1"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6192296" y="0"/>
            <a:ext cx="0" cy="6858000"/>
          </a:xfrm>
          <a:prstGeom prst="line">
            <a:avLst/>
          </a:prstGeom>
          <a:noFill/>
          <a:ln algn="ctr" cap="flat" cmpd="sng" w="12700">
            <a:solidFill>
              <a:schemeClr val="accent1"/>
            </a:solidFill>
            <a:prstDash val="solid"/>
            <a:round/>
            <a:headEnd len="med" type="none" w="med"/>
            <a:tailEnd len="med" type="none" w="med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bIns="45720" compatLnSpc="1" lIns="91440" rIns="91440" tIns="45720" vert="horz" wrap="square"/>
          <a:lstStyle/>
          <a:p>
            <a:endParaRPr dirty="0"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" name="Straight Connector 1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ShapeType="1"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8991600" y="0"/>
            <a:ext cx="0" cy="6858000"/>
          </a:xfrm>
          <a:prstGeom prst="line">
            <a:avLst/>
          </a:prstGeom>
          <a:noFill/>
          <a:ln algn="ctr" cap="flat" cmpd="sng" w="19050">
            <a:solidFill>
              <a:schemeClr val="accent1"/>
            </a:solidFill>
            <a:prstDash val="solid"/>
            <a:round/>
            <a:headEnd len="med" type="none" w="med"/>
            <a:tailEnd len="med" type="none" w="med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bIns="45720" compatLnSpc="1" lIns="91440" rIns="91440" tIns="45720" vert="horz" wrap="square"/>
          <a:lstStyle/>
          <a:p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" name="Rectangle 1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algn="ctr" cap="rnd" cmpd="sng" w="38100">
            <a:noFill/>
            <a:prstDash val="solid"/>
          </a:ln>
          <a:effectLst/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/>
          <a:lstStyle/>
          <a:p>
            <a:pPr algn="ctr" eaLnBrk="1" hangingPunct="1" latinLnBrk="0"/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" name="Straight Connector 1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ShapeType="1"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8915400" y="0"/>
            <a:ext cx="0" cy="6858000"/>
          </a:xfrm>
          <a:prstGeom prst="line">
            <a:avLst/>
          </a:prstGeom>
          <a:noFill/>
          <a:ln algn="ctr" cap="flat" cmpd="sng" w="9525">
            <a:solidFill>
              <a:schemeClr val="accent1"/>
            </a:solidFill>
            <a:prstDash val="solid"/>
            <a:round/>
            <a:headEnd len="med" type="none" w="med"/>
            <a:tailEnd len="med" type="none" w="med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bIns="45720" compatLnSpc="1" lIns="91440" rIns="91440" tIns="45720" vert="horz" wrap="square"/>
          <a:lstStyle/>
          <a:p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" name="Oval 1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156448" y="5715000"/>
            <a:ext cx="548640" cy="548640"/>
          </a:xfrm>
          <a:prstGeom prst="ellipse">
            <a:avLst/>
          </a:prstGeom>
          <a:ln algn="ctr" cap="rnd" cmpd="sng" w="38100">
            <a:noFill/>
            <a:prstDash val="solid"/>
          </a:ln>
          <a:effectLst/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/>
          <a:lstStyle/>
          <a:p>
            <a:pPr algn="ctr" eaLnBrk="1" hangingPunct="1" latinLnBrk="0"/>
            <a:endParaRPr dirty="0"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" name="Content Placeholder 1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04800" y="274320"/>
            <a:ext cx="5638800" cy="6327648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eaLnBrk="1" hangingPunct="1" latinLnBrk="0" lvl="0"/>
            <a:r>
              <a:rPr lang="en-US" smtClean="0">
                <a:uFillTx/>
              </a:rPr>
              <a:t>Click to edit Master text styles</a:t>
            </a:r>
          </a:p>
          <a:p>
            <a:pPr eaLnBrk="1" hangingPunct="1" latinLnBrk="0" lvl="1"/>
            <a:r>
              <a:rPr lang="en-US" smtClean="0">
                <a:uFillTx/>
              </a:rPr>
              <a:t>Second level</a:t>
            </a:r>
          </a:p>
          <a:p>
            <a:pPr eaLnBrk="1" hangingPunct="1" latinLnBrk="0" lvl="2"/>
            <a:r>
              <a:rPr lang="en-US" smtClean="0">
                <a:uFillTx/>
              </a:rPr>
              <a:t>Third level</a:t>
            </a:r>
          </a:p>
          <a:p>
            <a:pPr eaLnBrk="1" hangingPunct="1" latinLnBrk="0" lvl="3"/>
            <a:r>
              <a:rPr lang="en-US" smtClean="0">
                <a:uFillTx/>
              </a:rPr>
              <a:t>Fourth level</a:t>
            </a:r>
          </a:p>
          <a:p>
            <a:pPr eaLnBrk="1" hangingPunct="1" latinLnBrk="0" lvl="4"/>
            <a:r>
              <a:rPr lang="en-US" smtClean="0">
                <a:uFillTx/>
              </a:rPr>
              <a:t>Fifth level</a:t>
            </a:r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" name="Date Placeholder 2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4" sz="half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/>
          <a:lstStyle/>
          <a:p>
            <a:fld id="{31863B87-7685-4F11-80D8-CA1B9CE670B0}" type="datetime1">
              <a:rPr lang="en-US" smtClean="0">
                <a:uFillTx/>
              </a:rPr>
              <a:pPr/>
              <a:t>9/6/2019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" name="Slide Number Placeholder 2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/>
          <a:lstStyle/>
          <a:p>
            <a:fld id="{9F08EA30-84C0-409D-BD25-87A2062C526E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" name="Footer Placeholder 2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6" sz="quarter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/>
          <a:lstStyle/>
          <a:p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overrideClrMapping accent1="accent1" accent2="accent2" accent3="accent3" accent4="accent4" accent5="accent5" accent6="accent6" bg1="lt1" bg2="lt2" folHlink="folHlink" hlink="hlink" tx1="dk1" tx2="dk2"/>
  </p:clrMapOvr>
</p:sldLayout>
</file>

<file path=ppt/slideLayouts/slideLayout9.xml><?xml version="1.0" encoding="utf-8"?>
<p:sldLayout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 preserve="1" showMasterSp="0" type="picTx">
  <p:cSld name="Picture with Caption"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" name="Straight Connector 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ShapeType="1"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8763000" y="0"/>
            <a:ext cx="0" cy="6858000"/>
          </a:xfrm>
          <a:prstGeom prst="line">
            <a:avLst/>
          </a:prstGeom>
          <a:noFill/>
          <a:ln algn="ctr" cap="flat" cmpd="sng" w="38100">
            <a:solidFill>
              <a:schemeClr val="accent1">
                <a:tint val="60000"/>
              </a:schemeClr>
            </a:solidFill>
            <a:prstDash val="solid"/>
            <a:round/>
            <a:headEnd len="med" type="none" w="med"/>
            <a:tailEnd len="med" type="none" w="med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bIns="45720" compatLnSpc="1" lIns="91440" rIns="91440" tIns="45720" vert="horz" wrap="square"/>
          <a:lstStyle/>
          <a:p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" name="Oval 1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156448" y="5715000"/>
            <a:ext cx="548640" cy="548640"/>
          </a:xfrm>
          <a:prstGeom prst="ellipse">
            <a:avLst/>
          </a:prstGeom>
          <a:ln algn="ctr" cap="rnd" cmpd="sng" w="38100">
            <a:noFill/>
            <a:prstDash val="solid"/>
          </a:ln>
          <a:effectLst/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/>
          <a:lstStyle/>
          <a:p>
            <a:pPr algn="ctr" eaLnBrk="1" hangingPunct="1" latinLnBrk="0"/>
            <a:endParaRPr dirty="0"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5400000">
            <a:off x="3350133" y="3200400"/>
            <a:ext cx="6309360" cy="4572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/>
          <a:lstStyle>
            <a:lvl1pPr algn="l">
              <a:buNone/>
              <a:defRPr b="1" sz="2000">
                <a:uFillTx/>
              </a:defRPr>
            </a:lvl1pPr>
          </a:lstStyle>
          <a:p>
            <a:r>
              <a:rPr kumimoji="0" lang="en-US" smtClean="0">
                <a:uFillTx/>
              </a:rPr>
              <a:t>Click to edit Master title style</a:t>
            </a:r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Picture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type="pic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0"/>
            <a:ext cx="6172200" cy="6858000"/>
          </a:xfrm>
          <a:solidFill>
            <a:schemeClr val="bg2"/>
          </a:solidFill>
          <a:ln algn="ctr" cap="rnd" cmpd="sng" w="127000">
            <a:noFill/>
            <a:prstDash val="solid"/>
          </a:ln>
          <a:effectLst/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>
            <a:lvl1pPr indent="0" marL="0">
              <a:buNone/>
              <a:defRPr sz="3200">
                <a:uFillTx/>
              </a:defRPr>
            </a:lvl1pPr>
          </a:lstStyle>
          <a:p>
            <a:pPr algn="ctr" eaLnBrk="1" hangingPunct="1" latinLnBrk="0">
              <a:buFontTx/>
              <a:buNone/>
            </a:pPr>
            <a:r>
              <a:rPr kumimoji="0" lang="en-US" smtClean="0">
                <a:uFillTx/>
              </a:rPr>
              <a:t>Click icon to add picture</a:t>
            </a:r>
            <a:endParaRPr dirty="0"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Text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2" sz="half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765798" y="264795"/>
            <a:ext cx="1524000" cy="4956048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anchorCtr="0" bIns="45720" compatLnSpc="1" forceAA="0" fromWordArt="0" horzOverflow="overflow" lIns="91440" numCol="1" rIns="91440" rot="0" rtlCol="0" spcFirstLastPara="0" tIns="45720" vert="horz" vertOverflow="overflow" wrap="square">
            <a:normAutofit/>
          </a:bodyPr>
          <a:lstStyle>
            <a:lvl1pPr indent="0" marL="0">
              <a:spcBef>
                <a:spcPts val="100"/>
              </a:spcBef>
              <a:spcAft>
                <a:spcPts val="400"/>
              </a:spcAft>
              <a:buFontTx/>
              <a:buNone/>
              <a:defRPr sz="1200">
                <a:uFillTx/>
              </a:defRPr>
            </a:lvl1pPr>
            <a:lvl2pPr>
              <a:defRPr sz="1200">
                <a:uFillTx/>
              </a:defRPr>
            </a:lvl2pPr>
            <a:lvl3pPr>
              <a:defRPr sz="1000">
                <a:uFillTx/>
              </a:defRPr>
            </a:lvl3pPr>
            <a:lvl4pPr>
              <a:defRPr sz="900">
                <a:uFillTx/>
              </a:defRPr>
            </a:lvl4pPr>
            <a:lvl5pPr>
              <a:defRPr sz="900">
                <a:uFillTx/>
              </a:defRPr>
            </a:lvl5pPr>
          </a:lstStyle>
          <a:p>
            <a:pPr eaLnBrk="1" hangingPunct="1" latinLnBrk="0" lvl="0"/>
            <a:r>
              <a:rPr kumimoji="0" lang="en-US" smtClean="0">
                <a:uFillTx/>
              </a:rPr>
              <a:t>Click to edit Master text styles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" name="Straight Connector 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ShapeType="1"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8991600" y="0"/>
            <a:ext cx="0" cy="6858000"/>
          </a:xfrm>
          <a:prstGeom prst="line">
            <a:avLst/>
          </a:prstGeom>
          <a:noFill/>
          <a:ln algn="ctr" cap="flat" cmpd="sng" w="9525">
            <a:solidFill>
              <a:schemeClr val="tx1"/>
            </a:solidFill>
            <a:prstDash val="solid"/>
            <a:round/>
            <a:headEnd len="med" type="none" w="med"/>
            <a:tailEnd len="med" type="none" w="med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bIns="45720" compatLnSpc="1" lIns="91440" rIns="91440" tIns="45720" vert="horz" wrap="square"/>
          <a:lstStyle/>
          <a:p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" name="Rectangle 1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algn="ctr" cap="rnd" cmpd="sng" w="38100">
            <a:noFill/>
            <a:prstDash val="solid"/>
          </a:ln>
          <a:effectLst/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/>
          <a:lstStyle/>
          <a:p>
            <a:pPr algn="ctr" eaLnBrk="1" hangingPunct="1" latinLnBrk="0"/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" name="Straight Connector 1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ShapeType="1"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8915400" y="0"/>
            <a:ext cx="0" cy="6858000"/>
          </a:xfrm>
          <a:prstGeom prst="line">
            <a:avLst/>
          </a:prstGeom>
          <a:noFill/>
          <a:ln algn="ctr" cap="flat" cmpd="sng" w="9525">
            <a:solidFill>
              <a:schemeClr val="accent1"/>
            </a:solidFill>
            <a:prstDash val="solid"/>
            <a:round/>
            <a:headEnd len="med" type="none" w="med"/>
            <a:tailEnd len="med" type="none" w="med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bIns="45720" compatLnSpc="1" lIns="91440" rIns="91440" tIns="45720" vert="horz" wrap="square"/>
          <a:lstStyle/>
          <a:p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9" name="Straight Connector 1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ShapeType="1"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6248400" y="0"/>
            <a:ext cx="0" cy="6858000"/>
          </a:xfrm>
          <a:prstGeom prst="line">
            <a:avLst/>
          </a:prstGeom>
          <a:noFill/>
          <a:ln algn="ctr" cap="flat" cmpd="sng" w="38100">
            <a:solidFill>
              <a:schemeClr val="accent1">
                <a:tint val="60000"/>
              </a:schemeClr>
            </a:solidFill>
            <a:prstDash val="solid"/>
            <a:round/>
            <a:headEnd len="med" type="none" w="med"/>
            <a:tailEnd len="med" type="none" w="med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bIns="45720" compatLnSpc="1" lIns="91440" rIns="91440" tIns="45720" vert="horz" wrap="square"/>
          <a:lstStyle/>
          <a:p>
            <a:endParaRPr dirty="0"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" name="Straight Connector 1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ShapeType="1"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6192296" y="0"/>
            <a:ext cx="0" cy="6858000"/>
          </a:xfrm>
          <a:prstGeom prst="line">
            <a:avLst/>
          </a:prstGeom>
          <a:noFill/>
          <a:ln algn="ctr" cap="flat" cmpd="sng" w="12700">
            <a:solidFill>
              <a:schemeClr val="accent1"/>
            </a:solidFill>
            <a:prstDash val="solid"/>
            <a:round/>
            <a:headEnd len="med" type="none" w="med"/>
            <a:tailEnd len="med" type="none" w="med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bIns="45720" compatLnSpc="1" lIns="91440" rIns="91440" tIns="45720" vert="horz" wrap="square"/>
          <a:lstStyle/>
          <a:p>
            <a:endParaRPr dirty="0"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7" name="Date Placeholder 1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0" sz="half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/>
          <a:lstStyle/>
          <a:p>
            <a:fld id="{5721EE29-D0CE-4E5D-B394-7F7E9F40CBE0}" type="datetime1">
              <a:rPr lang="en-US" smtClean="0">
                <a:uFillTx/>
              </a:rPr>
              <a:pPr/>
              <a:t>9/6/2019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8" name="Slide Number Placeholder 1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1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/>
          <a:lstStyle/>
          <a:p>
            <a:fld id="{9F08EA30-84C0-409D-BD25-87A2062C526E}" type="slidenum">
              <a:rPr lang="en-US" smtClean="0">
                <a:uFillTx/>
              </a:rPr>
              <a:pPr/>
              <a:t>‹#›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1" name="Footer Placeholder 2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2" sz="quarter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/>
          <a:lstStyle/>
          <a:p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</p:sldLayout>
</file>

<file path=ppt/slideMasters/_rels/slideMaster1.xml.rels><?xml version="1.0" standalone="yes" ?><Relationships xmlns="http://schemas.openxmlformats.org/package/2006/relationships"><Relationship Id="rId1" Target="../slideLayouts/slideLayout1.xml" Type="http://schemas.openxmlformats.org/officeDocument/2006/relationships/slideLayout"></Relationship><Relationship Id="rId2" Target="../slideLayouts/slideLayout2.xml" Type="http://schemas.openxmlformats.org/officeDocument/2006/relationships/slideLayout"></Relationship><Relationship Id="rId3" Target="../slideLayouts/slideLayout3.xml" Type="http://schemas.openxmlformats.org/officeDocument/2006/relationships/slideLayout"></Relationship><Relationship Id="rId4" Target="../slideLayouts/slideLayout4.xml" Type="http://schemas.openxmlformats.org/officeDocument/2006/relationships/slideLayout"></Relationship><Relationship Id="rId5" Target="../slideLayouts/slideLayout5.xml" Type="http://schemas.openxmlformats.org/officeDocument/2006/relationships/slideLayout"></Relationship><Relationship Id="rId6" Target="../slideLayouts/slideLayout6.xml" Type="http://schemas.openxmlformats.org/officeDocument/2006/relationships/slideLayout"></Relationship><Relationship Id="rId7" Target="../slideLayouts/slideLayout7.xml" Type="http://schemas.openxmlformats.org/officeDocument/2006/relationships/slideLayout"></Relationship><Relationship Id="rId8" Target="../slideLayouts/slideLayout8.xml" Type="http://schemas.openxmlformats.org/officeDocument/2006/relationships/slideLayout"></Relationship><Relationship Id="rId9" Target="../slideLayouts/slideLayout9.xml" Type="http://schemas.openxmlformats.org/officeDocument/2006/relationships/slideLayout"></Relationship><Relationship Id="rId10" Target="../slideLayouts/slideLayout10.xml" Type="http://schemas.openxmlformats.org/officeDocument/2006/relationships/slideLayout"></Relationship><Relationship Id="rId11" Target="../slideLayouts/slideLayout11.xml" Type="http://schemas.openxmlformats.org/officeDocument/2006/relationships/slideLayout"></Relationship><Relationship Id="rId12" Target="../theme/theme1.xml" Type="http://schemas.openxmlformats.org/officeDocument/2006/relationships/theme"></Relationship></Relationships>
</file>

<file path=ppt/slideMasters/slideMaster1.xml><?xml version="1.0" encoding="utf-8"?>
<p:sldMaster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bg>
      <p:bgRef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x="1001">
        <a:schemeClr val="bg1"/>
      </p:bgRef>
    </p:bg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6" name="Straight Connector 1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ShapeType="1"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8763000" y="0"/>
            <a:ext cx="0" cy="6858000"/>
          </a:xfrm>
          <a:prstGeom prst="line">
            <a:avLst/>
          </a:prstGeom>
          <a:noFill/>
          <a:ln algn="ctr" cap="flat" cmpd="sng" w="38100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len="med" type="none" w="med"/>
            <a:tailEnd len="med" type="none" w="med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bIns="45720" compatLnSpc="1" lIns="91440" rIns="91440" tIns="45720" vert="horz" wrap="square"/>
          <a:lstStyle/>
          <a:p>
            <a:endParaRPr dirty="0"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2" name="Title Placeholder 2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76200"/>
            <a:ext cx="7772400" cy="715962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vert="horz">
            <a:normAutofit/>
          </a:bodyPr>
          <a:lstStyle/>
          <a:p>
            <a:r>
              <a:rPr kumimoji="0" lang="en-US" smtClean="0">
                <a:uFillTx/>
              </a:rPr>
              <a:t>Click to edit Master title style</a:t>
            </a:r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3" name="Text Placeholder 1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type="body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066800"/>
            <a:ext cx="8305800" cy="54102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vert="horz">
            <a:normAutofit/>
          </a:bodyPr>
          <a:lstStyle/>
          <a:p>
            <a:pPr eaLnBrk="1" hangingPunct="1" latinLnBrk="0" lvl="0"/>
            <a:r>
              <a:rPr kumimoji="0" lang="en-US" smtClean="0">
                <a:uFillTx/>
              </a:rPr>
              <a:t>Click to edit Master text styles</a:t>
            </a:r>
          </a:p>
          <a:p>
            <a:pPr eaLnBrk="1" hangingPunct="1" latinLnBrk="0" lvl="1"/>
            <a:r>
              <a:rPr kumimoji="0" lang="en-US" smtClean="0">
                <a:uFillTx/>
              </a:rPr>
              <a:t>Second level</a:t>
            </a:r>
          </a:p>
          <a:p>
            <a:pPr eaLnBrk="1" hangingPunct="1" latinLnBrk="0" lvl="2"/>
            <a:r>
              <a:rPr kumimoji="0" lang="en-US" smtClean="0">
                <a:uFillTx/>
              </a:rPr>
              <a:t>Third level</a:t>
            </a:r>
          </a:p>
          <a:p>
            <a:pPr eaLnBrk="1" hangingPunct="1" latinLnBrk="0" lvl="3"/>
            <a:r>
              <a:rPr kumimoji="0" lang="en-US" smtClean="0">
                <a:uFillTx/>
              </a:rPr>
              <a:t>Fourth level</a:t>
            </a:r>
          </a:p>
          <a:p>
            <a:pPr eaLnBrk="1" hangingPunct="1" latinLnBrk="0" lvl="4"/>
            <a:r>
              <a:rPr kumimoji="0" lang="en-US" smtClean="0">
                <a:uFillTx/>
              </a:rPr>
              <a:t>Fifth level</a:t>
            </a:r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4" name="Date Placeholder 1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2" sz="half" type="dt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5400000">
            <a:off x="7589520" y="1081851"/>
            <a:ext cx="2011680" cy="384048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vert="horz"/>
          <a:lstStyle>
            <a:lvl1pPr algn="r" eaLnBrk="1" hangingPunct="1" latinLnBrk="0">
              <a:defRPr kumimoji="0" sz="1200">
                <a:solidFill>
                  <a:schemeClr val="tx2"/>
                </a:solidFill>
                <a:uFillTx/>
              </a:defRPr>
            </a:lvl1pPr>
          </a:lstStyle>
          <a:p>
            <a:fld id="{75610910-684F-48FD-B590-7EDEBAE53213}" type="datetime1">
              <a:rPr lang="en-US" smtClean="0">
                <a:uFillTx/>
              </a:rPr>
              <a:pPr/>
              <a:t>9/6/2019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Footer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3" sz="quarter" type="ft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 rot="5400000">
            <a:off x="6990186" y="3737240"/>
            <a:ext cx="3200400" cy="36576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anchorCtr="0" vert="horz"/>
          <a:lstStyle>
            <a:lvl1pPr algn="l" eaLnBrk="1" hangingPunct="1" latinLnBrk="0">
              <a:defRPr kumimoji="0" sz="1200">
                <a:solidFill>
                  <a:schemeClr val="tx2"/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" name="Straight Connector 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ShapeType="1"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76200" y="0"/>
            <a:ext cx="0" cy="6858000"/>
          </a:xfrm>
          <a:prstGeom prst="line">
            <a:avLst/>
          </a:prstGeom>
          <a:noFill/>
          <a:ln algn="ctr" cap="flat" cmpd="thickThin" w="57150">
            <a:solidFill>
              <a:schemeClr val="accent1">
                <a:tint val="60000"/>
              </a:schemeClr>
            </a:solidFill>
            <a:prstDash val="solid"/>
            <a:round/>
            <a:headEnd len="med" type="none" w="med"/>
            <a:tailEnd len="med" type="none" w="med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bIns="45720" compatLnSpc="1" lIns="91440" rIns="91440" tIns="45720" vert="horz" wrap="square"/>
          <a:lstStyle/>
          <a:p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" name="Straight Connector 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ShapeType="1"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8991600" y="0"/>
            <a:ext cx="0" cy="6858000"/>
          </a:xfrm>
          <a:prstGeom prst="line">
            <a:avLst/>
          </a:prstGeom>
          <a:noFill/>
          <a:ln algn="ctr" cap="flat" cmpd="sng" w="19050">
            <a:solidFill>
              <a:schemeClr val="accent1"/>
            </a:solidFill>
            <a:prstDash val="solid"/>
            <a:round/>
            <a:headEnd len="med" type="none" w="med"/>
            <a:tailEnd len="med" type="none" w="med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bIns="45720" compatLnSpc="1" lIns="91440" rIns="91440" tIns="45720" vert="horz" wrap="square"/>
          <a:lstStyle/>
          <a:p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0" name="Rectangle 9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algn="ctr" cap="rnd" cmpd="sng" w="38100">
            <a:noFill/>
            <a:prstDash val="solid"/>
          </a:ln>
          <a:effectLst/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/>
          <a:lstStyle/>
          <a:p>
            <a:pPr algn="ctr" eaLnBrk="1" hangingPunct="1" latinLnBrk="0"/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1" name="Straight Connector 10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ChangeShapeType="1"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8915400" y="0"/>
            <a:ext cx="0" cy="6858000"/>
          </a:xfrm>
          <a:prstGeom prst="line">
            <a:avLst/>
          </a:prstGeom>
          <a:noFill/>
          <a:ln algn="ctr" cap="flat" cmpd="sng" w="9525">
            <a:solidFill>
              <a:schemeClr val="accent1"/>
            </a:solidFill>
            <a:prstDash val="solid"/>
            <a:round/>
            <a:headEnd len="med" type="none" w="med"/>
            <a:tailEnd len="med" type="none" w="med"/>
          </a:ln>
          <a:effectLst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t" bIns="45720" compatLnSpc="1" lIns="91440" rIns="91440" tIns="45720" vert="horz" wrap="square"/>
          <a:lstStyle/>
          <a:p>
            <a:endParaRPr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" name="Oval 1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156448" y="6156960"/>
            <a:ext cx="548640" cy="548640"/>
          </a:xfrm>
          <a:prstGeom prst="ellipse">
            <a:avLst/>
          </a:prstGeom>
          <a:ln algn="ctr" cap="rnd" cmpd="sng" w="38100">
            <a:noFill/>
            <a:prstDash val="solid"/>
          </a:ln>
          <a:effectLst/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/>
          <a:lstStyle/>
          <a:p>
            <a:pPr algn="ctr" eaLnBrk="1" hangingPunct="1" latinLnBrk="0"/>
            <a:endParaRPr dirty="0" kumimoji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3" name="Slide Number Placeholder 2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4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8129016" y="6115050"/>
            <a:ext cx="609600" cy="521208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vert="horz"/>
          <a:lstStyle>
            <a:lvl1pPr algn="ctr" eaLnBrk="1" hangingPunct="1" latinLnBrk="0">
              <a:defRPr b="1" kumimoji="0" sz="1400">
                <a:solidFill>
                  <a:srgbClr val="FFFFFF"/>
                </a:solidFill>
                <a:uFillTx/>
              </a:defRPr>
            </a:lvl1pPr>
          </a:lstStyle>
          <a:p>
            <a:fld id="{9F08EA30-84C0-409D-BD25-87A2062C526E}" type="slidenum">
              <a:rPr lang="en-US" smtClean="0">
                <a:uFillTx/>
              </a:rPr>
              <a:pPr/>
              <a:t>‹#›</a:t>
            </a:fld>
            <a:endParaRPr dirty="0" lang="en-US">
              <a:uFillTx/>
            </a:endParaRPr>
          </a:p>
        </p:txBody>
      </p:sp>
    </p:spTree>
  </p:cSld>
  <p:clrMap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accent1="accent1" accent2="accent2" accent3="accent3" accent4="accent4" accent5="accent5" accent6="accent6" bg1="lt1" bg2="lt2" folHlink="folHlink" hlink="hlink" tx1="dk1" tx2="dk2"/>
  <p:sldLayoutIdLst>
    <p:sldLayoutId r:id="rId1" id="2147483661"/>
    <p:sldLayoutId r:id="rId2" id="2147483662"/>
    <p:sldLayoutId r:id="rId3" id="2147483663"/>
    <p:sldLayoutId r:id="rId4" id="2147483664"/>
    <p:sldLayoutId r:id="rId5" id="2147483665"/>
    <p:sldLayoutId r:id="rId6" id="2147483666"/>
    <p:sldLayoutId r:id="rId7" id="2147483667"/>
    <p:sldLayoutId r:id="rId8" id="2147483668"/>
    <p:sldLayoutId r:id="rId9" id="2147483669"/>
    <p:sldLayoutId r:id="rId10" id="2147483670"/>
    <p:sldLayoutId r:id="rId11" id="2147483671"/>
  </p:sldLayoutIdLst>
  <p:hf dt="0" ftr="0" hdr="0"/>
  <p:txStyles>
    <p:title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<a:lvl1pPr algn="l" eaLnBrk="1" hangingPunct="1" latinLnBrk="0" rtl="0">
        <a:spcBef>
          <a:spcPct val="0"/>
        </a:spcBef>
        <a:buNone/>
        <a:defRPr b="0" baseline="0" cap="small" kern="1200" kumimoji="0" sz="3000">
          <a:solidFill>
            <a:schemeClr val="tx2"/>
          </a:solidFill>
          <a:uFillTx/>
          <a:latin typeface="+mj-lt"/>
          <a:ea typeface="+mj-ea"/>
          <a:cs typeface="+mj-cs"/>
        </a:defRPr>
      </a:lvl1pPr>
    </p:titleStyle>
    <p:body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<a:lvl1pPr algn="l" eaLnBrk="1" hangingPunct="1" indent="-274320" latinLnBrk="0" marL="274320" rtl="0">
        <a:spcBef>
          <a:spcPts val="600"/>
        </a:spcBef>
        <a:buClr>
          <a:schemeClr val="accent1"/>
        </a:buClr>
        <a:buSzPct val="70000"/>
        <a:buFont typeface="Wingdings"/>
        <a:buChar char=""/>
        <a:defRPr kern="1200" kumimoji="0" sz="24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algn="l" eaLnBrk="1" hangingPunct="1" indent="-274320" latinLnBrk="0" marL="640080" rtl="0">
        <a:spcBef>
          <a:spcPct val="20000"/>
        </a:spcBef>
        <a:buClr>
          <a:schemeClr val="accent1"/>
        </a:buClr>
        <a:buSzPct val="80000"/>
        <a:buFont typeface="Wingdings 2"/>
        <a:buChar char=""/>
        <a:defRPr kern="1200" kumimoji="0" sz="21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algn="l" eaLnBrk="1" hangingPunct="1" indent="-182880" latinLnBrk="0" marL="914400" rtl="0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ern="1200" kumimoji="0" sz="18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algn="l" eaLnBrk="1" hangingPunct="1" indent="-182880" latinLnBrk="0" marL="1188720" rtl="0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ern="1200" kumimoji="0" sz="18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algn="l" eaLnBrk="1" hangingPunct="1" indent="-182880" latinLnBrk="0" marL="1463040" rtl="0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ern="1200" kumimoji="0" sz="16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algn="l" eaLnBrk="1" hangingPunct="1" indent="-182880" latinLnBrk="0" marL="1737360" rtl="0">
        <a:spcBef>
          <a:spcPct val="20000"/>
        </a:spcBef>
        <a:buClr>
          <a:schemeClr val="accent1"/>
        </a:buClr>
        <a:buChar char="•"/>
        <a:defRPr kern="1200" kumimoji="0" sz="1600">
          <a:solidFill>
            <a:schemeClr val="tx2"/>
          </a:solidFill>
          <a:uFillTx/>
          <a:latin typeface="+mn-lt"/>
          <a:ea typeface="+mn-ea"/>
          <a:cs typeface="+mn-cs"/>
        </a:defRPr>
      </a:lvl6pPr>
      <a:lvl7pPr algn="l" eaLnBrk="1" hangingPunct="1" indent="-182880" latinLnBrk="0" marL="2011680" rtl="0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baseline="0" kern="1200" kumimoji="0" sz="1400">
          <a:solidFill>
            <a:schemeClr val="tx2"/>
          </a:solidFill>
          <a:uFillTx/>
          <a:latin typeface="+mn-lt"/>
          <a:ea typeface="+mn-ea"/>
          <a:cs typeface="+mn-cs"/>
        </a:defRPr>
      </a:lvl7pPr>
      <a:lvl8pPr algn="l" eaLnBrk="1" hangingPunct="1" indent="-182880" latinLnBrk="0" marL="2286000" rtl="0">
        <a:spcBef>
          <a:spcPct val="20000"/>
        </a:spcBef>
        <a:buClr>
          <a:schemeClr val="accent2"/>
        </a:buClr>
        <a:buChar char="•"/>
        <a:defRPr baseline="0" cap="small" kern="1200" kumimoji="0" sz="1400">
          <a:solidFill>
            <a:schemeClr val="tx2"/>
          </a:solidFill>
          <a:uFillTx/>
          <a:latin typeface="+mn-lt"/>
          <a:ea typeface="+mn-ea"/>
          <a:cs typeface="+mn-cs"/>
        </a:defRPr>
      </a:lvl8pPr>
      <a:lvl9pPr algn="l" eaLnBrk="1" hangingPunct="1" indent="-182880" latinLnBrk="0" marL="2560320" rtl="0">
        <a:spcBef>
          <a:spcPct val="20000"/>
        </a:spcBef>
        <a:buClr>
          <a:schemeClr val="accent1">
            <a:shade val="75000"/>
          </a:schemeClr>
        </a:buClr>
        <a:buChar char="•"/>
        <a:defRPr baseline="0" kern="1200" kumimoji="0" sz="1400">
          <a:solidFill>
            <a:schemeClr val="tx2"/>
          </a:solidFill>
          <a:uFillTx/>
          <a:latin typeface="+mn-lt"/>
          <a:ea typeface="+mn-ea"/>
          <a:cs typeface="+mn-cs"/>
        </a:defRPr>
      </a:lvl9pPr>
    </p:bodyStyle>
    <p:other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<a:lvl1pPr algn="l" eaLnBrk="1" hangingPunct="1" latinLnBrk="0" marL="0" rtl="0">
        <a:defRPr kern="1200" kumimoji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algn="l" eaLnBrk="1" hangingPunct="1" latinLnBrk="0" marL="457200" rtl="0">
        <a:defRPr kern="1200" kumimoji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algn="l" eaLnBrk="1" hangingPunct="1" latinLnBrk="0" marL="914400" rtl="0">
        <a:defRPr kern="1200" kumimoji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algn="l" eaLnBrk="1" hangingPunct="1" latinLnBrk="0" marL="1371600" rtl="0">
        <a:defRPr kern="1200" kumimoji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algn="l" eaLnBrk="1" hangingPunct="1" latinLnBrk="0" marL="1828800" rtl="0">
        <a:defRPr kern="1200" kumimoji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algn="l" eaLnBrk="1" hangingPunct="1" latinLnBrk="0" marL="2286000" rtl="0">
        <a:defRPr kern="1200" kumimoji="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algn="l" eaLnBrk="1" hangingPunct="1" latinLnBrk="0" marL="2743200" rtl="0">
        <a:defRPr kern="1200" kumimoji="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algn="l" eaLnBrk="1" hangingPunct="1" latinLnBrk="0" marL="3200400" rtl="0">
        <a:defRPr kern="1200" kumimoji="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algn="l" eaLnBrk="1" hangingPunct="1" latinLnBrk="0" marL="3657600" rtl="0">
        <a:defRPr kern="1200" kumimoji="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standalone="yes" ?><Relationships xmlns="http://schemas.openxmlformats.org/package/2006/relationships"><Relationship Id="rId1" Target="../slideLayouts/slideLayout1.xml" Type="http://schemas.openxmlformats.org/officeDocument/2006/relationships/slideLayout"></Relationship><Relationship Id="rId2" Target="../notesSlides/notesSlide1.xml" Type="http://schemas.openxmlformats.org/officeDocument/2006/relationships/notesSlide"></Relationship><Relationship Id="rId3" Target="../media/image2.jpeg" Type="http://schemas.openxmlformats.org/officeDocument/2006/relationships/image"></Relationship></Relationships>
</file>

<file path=ppt/slides/_rels/slide10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11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https://colab.research.google.com/" TargetMode="External" Type="http://schemas.openxmlformats.org/officeDocument/2006/relationships/hyperlink"></Relationship></Relationships>
</file>

<file path=ppt/slides/_rels/slide12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18.png" Type="http://schemas.openxmlformats.org/officeDocument/2006/relationships/image"></Relationship></Relationships>
</file>

<file path=ppt/slides/_rels/slide13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14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19.png" Type="http://schemas.openxmlformats.org/officeDocument/2006/relationships/image"></Relationship></Relationships>
</file>

<file path=ppt/slides/_rels/slide15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16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https://keras.io/datasets/" TargetMode="External" Type="http://schemas.openxmlformats.org/officeDocument/2006/relationships/hyperlink"></Relationship><Relationship Id="rId3" Target="https://www.kaggle.com/vikrishnan/boston-house-prices" TargetMode="External" Type="http://schemas.openxmlformats.org/officeDocument/2006/relationships/hyperlink"></Relationship><Relationship Id="rId4" Target="https://www.kaggle.com/iarunava/imdb-movie-reviews-dataset" TargetMode="External" Type="http://schemas.openxmlformats.org/officeDocument/2006/relationships/hyperlink"></Relationship></Relationships>
</file>

<file path=ppt/slides/_rels/slide17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8.xml" Type="http://schemas.openxmlformats.org/officeDocument/2006/relationships/notesSlide"></Relationship></Relationships>
</file>

<file path=ppt/slides/_rels/slide18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9.xml" Type="http://schemas.openxmlformats.org/officeDocument/2006/relationships/notesSlide"></Relationship></Relationships>
</file>

<file path=ppt/slides/_rels/slide19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2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2.xml" Type="http://schemas.openxmlformats.org/officeDocument/2006/relationships/notesSlide"></Relationship><Relationship Id="rId3" Target="../media/image3.png" Type="http://schemas.openxmlformats.org/officeDocument/2006/relationships/image"></Relationship><Relationship Id="rId4" Target="../media/image4.png" Type="http://schemas.openxmlformats.org/officeDocument/2006/relationships/image"></Relationship><Relationship Id="rId5" Target="../media/image5.png" Type="http://schemas.openxmlformats.org/officeDocument/2006/relationships/image"></Relationship><Relationship Id="rId6" Target="../media/image6.png" Type="http://schemas.openxmlformats.org/officeDocument/2006/relationships/image"></Relationship><Relationship Id="rId7" Target="../media/image7.png" Type="http://schemas.openxmlformats.org/officeDocument/2006/relationships/image"></Relationship><Relationship Id="rId8" Target="../media/image8.png" Type="http://schemas.openxmlformats.org/officeDocument/2006/relationships/image"></Relationship><Relationship Id="rId9" Target="../media/image9.png" Type="http://schemas.openxmlformats.org/officeDocument/2006/relationships/image"></Relationship><Relationship Id="rId10" Target="../media/image10.png" Type="http://schemas.openxmlformats.org/officeDocument/2006/relationships/image"></Relationship><Relationship Id="rId11" Target="../media/image11.png" Type="http://schemas.openxmlformats.org/officeDocument/2006/relationships/image"></Relationship><Relationship Id="rId12" Target="../media/image12.png" Type="http://schemas.openxmlformats.org/officeDocument/2006/relationships/image"></Relationship></Relationships>
</file>

<file path=ppt/slides/_rels/slide20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10.xml" Type="http://schemas.openxmlformats.org/officeDocument/2006/relationships/notesSlide"></Relationship></Relationships>
</file>

<file path=ppt/slides/_rels/slide21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11.xml" Type="http://schemas.openxmlformats.org/officeDocument/2006/relationships/notesSlide"></Relationship></Relationships>
</file>

<file path=ppt/slides/_rels/slide22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23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24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25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26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27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28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29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3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3.xml" Type="http://schemas.openxmlformats.org/officeDocument/2006/relationships/notesSlide"></Relationship></Relationships>
</file>

<file path=ppt/slides/_rels/slide30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http://caffe.berkeleyvision.org/" TargetMode="External" Type="http://schemas.openxmlformats.org/officeDocument/2006/relationships/hyperlink"></Relationship></Relationships>
</file>

<file path=ppt/slides/_rels/slide31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32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33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20.png" Type="http://schemas.openxmlformats.org/officeDocument/2006/relationships/image"></Relationship></Relationships>
</file>

<file path=ppt/slides/_rels/slide34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35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36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21.png" Type="http://schemas.openxmlformats.org/officeDocument/2006/relationships/image"></Relationship></Relationships>
</file>

<file path=ppt/slides/_rels/slide37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22.png" Type="http://schemas.openxmlformats.org/officeDocument/2006/relationships/image"></Relationship></Relationships>
</file>

<file path=ppt/slides/_rels/slide38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22.png" Type="http://schemas.openxmlformats.org/officeDocument/2006/relationships/image"></Relationship></Relationships>
</file>

<file path=ppt/slides/_rels/slide39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4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4.xml" Type="http://schemas.openxmlformats.org/officeDocument/2006/relationships/notesSlide"></Relationship></Relationships>
</file>

<file path=ppt/slides/_rels/slide40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23.png" Type="http://schemas.openxmlformats.org/officeDocument/2006/relationships/image"></Relationship></Relationships>
</file>

<file path=ppt/slides/_rels/slide41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24.png" Type="http://schemas.openxmlformats.org/officeDocument/2006/relationships/image"></Relationship></Relationships>
</file>

<file path=ppt/slides/_rels/slide42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43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44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45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46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47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12.xml" Type="http://schemas.openxmlformats.org/officeDocument/2006/relationships/notesSlide"></Relationship><Relationship Id="rId3" Target="../media/image25.png" Type="http://schemas.openxmlformats.org/officeDocument/2006/relationships/image"></Relationship></Relationships>
</file>

<file path=ppt/slides/_rels/slide48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49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26.png" Type="http://schemas.openxmlformats.org/officeDocument/2006/relationships/image"></Relationship></Relationships>
</file>

<file path=ppt/slides/_rels/slide5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5.xml" Type="http://schemas.openxmlformats.org/officeDocument/2006/relationships/notesSlide"></Relationship><Relationship Id="rId3" Target="../media/image13.jpeg" Type="http://schemas.openxmlformats.org/officeDocument/2006/relationships/image"></Relationship><Relationship Id="rId4" Target="../media/image14.png" Type="http://schemas.openxmlformats.org/officeDocument/2006/relationships/image"></Relationship><Relationship Id="rId5" Target="../media/image15.jpeg" Type="http://schemas.openxmlformats.org/officeDocument/2006/relationships/image"></Relationship><Relationship Id="rId6" Target="../media/image16.jpeg" Type="http://schemas.openxmlformats.org/officeDocument/2006/relationships/image"></Relationship></Relationships>
</file>

<file path=ppt/slides/_rels/slide50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51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52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53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27.png" Type="http://schemas.openxmlformats.org/officeDocument/2006/relationships/image"></Relationship></Relationships>
</file>

<file path=ppt/slides/_rels/slide54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28.png" Type="http://schemas.openxmlformats.org/officeDocument/2006/relationships/image"></Relationship></Relationships>
</file>

<file path=ppt/slides/_rels/slide55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/Relationships>
</file>

<file path=ppt/slides/_rels/slide6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6.xml" Type="http://schemas.openxmlformats.org/officeDocument/2006/relationships/notesSlide"></Relationship></Relationships>
</file>

<file path=ppt/slides/_rels/slide7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media/image17.png" Type="http://schemas.openxmlformats.org/officeDocument/2006/relationships/image"></Relationship></Relationships>
</file>

<file path=ppt/slides/_rels/slide8.xml.rels><?xml version="1.0" standalone="yes" ?><Relationships xmlns="http://schemas.openxmlformats.org/package/2006/relationships"><Relationship Id="rId1" Target="../slideLayouts/slideLayout2.xml" Type="http://schemas.openxmlformats.org/officeDocument/2006/relationships/slideLayout"></Relationship><Relationship Id="rId2" Target="../notesSlides/notesSlide7.xml" Type="http://schemas.openxmlformats.org/officeDocument/2006/relationships/notesSlide"></Relationship></Relationships>
</file>

<file path=ppt/slides/_rels/slide9.xml.rels><?xml version="1.0" standalone="yes" ?><Relationships xmlns="http://schemas.openxmlformats.org/package/2006/relationships"><Relationship Id="rId1" Target="../slideLayouts/slideLayout6.xml" Type="http://schemas.openxmlformats.org/officeDocument/2006/relationships/slideLayout"></Relationship></Relationships>
</file>

<file path=ppt/slides/slide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ctr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286000" y="2971800"/>
            <a:ext cx="6172200" cy="1894362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Deep Learning Using Keras in Google Colab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Subtitle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type="sub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 lnSpcReduction="10000"/>
          </a:bodyPr>
          <a:lstStyle/>
          <a:p>
            <a:r>
              <a:rPr dirty="0" lang="de-DE" smtClean="0">
                <a:uFillTx/>
              </a:rPr>
              <a:t>Presented by</a:t>
            </a:r>
          </a:p>
          <a:p>
            <a:r>
              <a:rPr dirty="0" lang="de-DE" smtClean="0">
                <a:uFillTx/>
              </a:rPr>
              <a:t>	Sara Atito Ali Ahmed</a:t>
            </a:r>
          </a:p>
          <a:p>
            <a:r>
              <a:rPr dirty="0" lang="de-DE">
                <a:uFillTx/>
              </a:rPr>
              <a:t>	</a:t>
            </a:r>
            <a:r>
              <a:rPr dirty="0" lang="de-DE" smtClean="0">
                <a:uFillTx/>
              </a:rPr>
              <a:t>Sabancı University</a:t>
            </a:r>
          </a:p>
          <a:p>
            <a:r>
              <a:rPr dirty="0" lang="de-DE">
                <a:uFillTx/>
              </a:rPr>
              <a:t>	</a:t>
            </a:r>
            <a:r>
              <a:rPr dirty="0" err="1" lang="de-DE" smtClean="0">
                <a:uFillTx/>
              </a:rPr>
              <a:t>saraatito@sabanciuniv.edu</a:t>
            </a:r>
            <a:endParaRPr dirty="0" lang="en-US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sabanci_universitesinden_bir_basari_daha_h807.jpg" id="4" name="Picture 3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3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257800" y="228600"/>
            <a:ext cx="3609975" cy="1524000"/>
          </a:xfrm>
          <a:prstGeom prst="rect">
            <a:avLst/>
          </a:prstGeom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 smtClean="0">
                <a:uFillTx/>
              </a:rPr>
              <a:t>What is Google </a:t>
            </a:r>
            <a:r>
              <a:rPr dirty="0" err="1" lang="en-US" smtClean="0">
                <a:uFillTx/>
              </a:rPr>
              <a:t>Colab</a:t>
            </a:r>
            <a:r>
              <a:rPr dirty="0" lang="en-US" smtClean="0">
                <a:uFillTx/>
              </a:rPr>
              <a:t>?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Content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19200"/>
            <a:ext cx="8077200" cy="4873752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 smtClean="0">
                <a:uFillTx/>
              </a:rPr>
              <a:t>It is a free cloud service which supports GPU.</a:t>
            </a:r>
          </a:p>
          <a:p>
            <a:r>
              <a:rPr dirty="0" lang="en-US" smtClean="0">
                <a:uFillTx/>
              </a:rPr>
              <a:t>It </a:t>
            </a:r>
            <a:r>
              <a:rPr b="1" dirty="0" lang="en-US" smtClean="0">
                <a:uFillTx/>
              </a:rPr>
              <a:t>supports</a:t>
            </a:r>
            <a:r>
              <a:rPr dirty="0" lang="en-US" smtClean="0">
                <a:uFillTx/>
              </a:rPr>
              <a:t> </a:t>
            </a:r>
          </a:p>
          <a:p>
            <a:pPr lvl="1"/>
            <a:r>
              <a:rPr dirty="0" lang="en-US" smtClean="0">
                <a:uFillTx/>
              </a:rPr>
              <a:t>Python 2.7 </a:t>
            </a:r>
          </a:p>
          <a:p>
            <a:pPr lvl="1"/>
            <a:r>
              <a:rPr dirty="0" lang="en-US" smtClean="0">
                <a:uFillTx/>
              </a:rPr>
              <a:t>Python 3.6</a:t>
            </a:r>
            <a:endParaRPr b="1" dirty="0" lang="en-US" smtClean="0">
              <a:uFillTx/>
            </a:endParaRPr>
          </a:p>
          <a:p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Slide Number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10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tr-TR" smtClean="0">
                <a:uFillTx/>
              </a:rPr>
              <a:t>Create a Notebook </a:t>
            </a:r>
            <a:r>
              <a:rPr dirty="0" lang="en-US" smtClean="0">
                <a:uFillTx/>
              </a:rPr>
              <a:t>in Google </a:t>
            </a:r>
            <a:r>
              <a:rPr dirty="0" err="1" lang="en-US" smtClean="0">
                <a:uFillTx/>
              </a:rPr>
              <a:t>Colab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19200"/>
            <a:ext cx="8077200" cy="4873752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algn="just"/>
            <a:r>
              <a:rPr dirty="0" lang="en-US" smtClean="0">
                <a:uFillTx/>
              </a:rPr>
              <a:t>Go to Google </a:t>
            </a:r>
            <a:r>
              <a:rPr dirty="0" err="1" lang="en-US" smtClean="0">
                <a:uFillTx/>
              </a:rPr>
              <a:t>Colab</a:t>
            </a:r>
            <a:endParaRPr dirty="0" lang="en-US" smtClean="0">
              <a:uFillTx/>
            </a:endParaRPr>
          </a:p>
          <a:p>
            <a:pPr algn="ctr">
              <a:buNone/>
            </a:pPr>
            <a:r>
              <a:rPr dirty="0" lang="en-US" smtClean="0">
                <a:uFillTx/>
              </a:rPr>
              <a:t> </a:t>
            </a:r>
            <a:r>
              <a:rPr dirty="0" lang="en-US" smtClean="0" u="sng">
                <a:uFillTx/>
                <a:hlinkClick r:id="rId2"/>
              </a:rPr>
              <a:t>https://colab.research.google.com</a:t>
            </a:r>
            <a:endParaRPr dirty="0" lang="en-US" smtClean="0" u="sng">
              <a:uFillTx/>
            </a:endParaRPr>
          </a:p>
          <a:p>
            <a:pPr algn="just">
              <a:buNone/>
            </a:pPr>
            <a:endParaRPr dirty="0" lang="en-US" smtClean="0" u="sng">
              <a:uFillTx/>
            </a:endParaRPr>
          </a:p>
          <a:p>
            <a:pPr algn="just"/>
            <a:r>
              <a:rPr dirty="0" lang="en-US" smtClean="0">
                <a:uFillTx/>
              </a:rPr>
              <a:t>Click on </a:t>
            </a:r>
            <a:r>
              <a:rPr b="1" dirty="0" lang="en-US" smtClean="0">
                <a:uFillTx/>
              </a:rPr>
              <a:t>New Notebook</a:t>
            </a:r>
            <a:r>
              <a:rPr dirty="0" lang="en-US" smtClean="0">
                <a:uFillTx/>
              </a:rPr>
              <a:t> (choose either Python 2 or 3) to create a new notebook. </a:t>
            </a:r>
          </a:p>
          <a:p>
            <a:pPr algn="just"/>
            <a:endParaRPr dirty="0" lang="en-US" smtClean="0">
              <a:uFillTx/>
            </a:endParaRPr>
          </a:p>
          <a:p>
            <a:pPr algn="just"/>
            <a:r>
              <a:rPr dirty="0" lang="en-US" smtClean="0">
                <a:uFillTx/>
              </a:rPr>
              <a:t>By default the notebook is created in your Google Drive under </a:t>
            </a:r>
            <a:r>
              <a:rPr dirty="0" err="1" lang="en-US" smtClean="0">
                <a:uFillTx/>
              </a:rPr>
              <a:t>Colab</a:t>
            </a:r>
            <a:r>
              <a:rPr dirty="0" lang="en-US" smtClean="0">
                <a:uFillTx/>
              </a:rPr>
              <a:t> Notebooks. Since it’s in Google Drive, you can move it around and share it just like any other Drive documents.</a:t>
            </a:r>
            <a:endParaRPr dirty="0" lang="en-US" smtClean="0" u="sng">
              <a:uFillTx/>
            </a:endParaRPr>
          </a:p>
          <a:p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11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 smtClean="0">
                <a:uFillTx/>
              </a:rPr>
              <a:t>Enable GPU Acceleration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19200"/>
            <a:ext cx="8077200" cy="4873752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algn="just"/>
            <a:r>
              <a:rPr dirty="0" lang="en-US" smtClean="0">
                <a:uFillTx/>
              </a:rPr>
              <a:t>Go to </a:t>
            </a:r>
            <a:r>
              <a:rPr b="1" dirty="0" lang="en-US" smtClean="0">
                <a:uFillTx/>
              </a:rPr>
              <a:t>runtime/change runtime type</a:t>
            </a:r>
            <a:r>
              <a:rPr dirty="0" lang="en-US" smtClean="0">
                <a:uFillTx/>
              </a:rPr>
              <a:t>, select </a:t>
            </a:r>
            <a:r>
              <a:rPr b="1" dirty="0" lang="en-US" smtClean="0">
                <a:uFillTx/>
              </a:rPr>
              <a:t>GPU for hardware acceleratio</a:t>
            </a:r>
            <a:r>
              <a:rPr dirty="0" lang="en-US" smtClean="0">
                <a:uFillTx/>
              </a:rPr>
              <a:t>n. Now you can run your training on GPU for free!</a:t>
            </a:r>
          </a:p>
          <a:p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12</a:t>
            </a:fld>
            <a:endParaRPr lang="en-US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Picture 3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rrowheads="1"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rcRect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2301478" y="2667001"/>
            <a:ext cx="4175522" cy="3733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13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Title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09600" y="914400"/>
            <a:ext cx="7772400" cy="41148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pPr algn="ctr"/>
            <a:r>
              <a:rPr dirty="0" lang="en-US" smtClean="0" sz="3200">
                <a:uFillTx/>
              </a:rPr>
              <a:t>Hands On #1</a:t>
            </a:r>
            <a:br>
              <a:rPr dirty="0" lang="en-US" smtClean="0" sz="3200">
                <a:uFillTx/>
              </a:rPr>
            </a:br>
            <a:r>
              <a:rPr dirty="0" lang="en-US" smtClean="0" sz="3200">
                <a:uFillTx/>
              </a:rPr>
              <a:t/>
            </a:r>
            <a:br>
              <a:rPr dirty="0" lang="en-US" smtClean="0" sz="3200">
                <a:uFillTx/>
              </a:rPr>
            </a:br>
            <a:r>
              <a:rPr dirty="0" lang="en-US" smtClean="0" sz="2800">
                <a:uFillTx/>
              </a:rPr>
              <a:t> Build a </a:t>
            </a:r>
            <a:r>
              <a:rPr dirty="0" err="1" lang="en-US" smtClean="0" sz="2800">
                <a:uFillTx/>
              </a:rPr>
              <a:t>Convolutional</a:t>
            </a:r>
            <a:r>
              <a:rPr dirty="0" lang="en-US" smtClean="0" sz="2800">
                <a:uFillTx/>
              </a:rPr>
              <a:t> Neural network for training and classifying MNIST dataset. </a:t>
            </a:r>
            <a:r>
              <a:rPr dirty="0" lang="en-US" smtClean="0" sz="3200">
                <a:uFillTx/>
              </a:rPr>
              <a:t/>
            </a:r>
            <a:br>
              <a:rPr dirty="0" lang="en-US" smtClean="0" sz="3200">
                <a:uFillTx/>
              </a:rPr>
            </a:br>
            <a:endParaRPr dirty="0"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en-US" smtClean="0">
                <a:uFillTx/>
              </a:rPr>
              <a:t>MNIST Dataset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en-US" smtClean="0">
                <a:uFillTx/>
              </a:rPr>
              <a:t>MNIST is a dataset of handwritten digits</a:t>
            </a:r>
          </a:p>
          <a:p>
            <a:endParaRPr dirty="0" lang="en-US" smtClean="0">
              <a:uFillTx/>
            </a:endParaRPr>
          </a:p>
          <a:p>
            <a:r>
              <a:rPr dirty="0" lang="en-US" smtClean="0">
                <a:uFillTx/>
              </a:rPr>
              <a:t>It consists of:</a:t>
            </a:r>
          </a:p>
          <a:p>
            <a:pPr lvl="1"/>
            <a:r>
              <a:rPr dirty="0" lang="en-US" smtClean="0">
                <a:uFillTx/>
              </a:rPr>
              <a:t>Training set: 60,000 samples</a:t>
            </a:r>
          </a:p>
          <a:p>
            <a:pPr lvl="1"/>
            <a:r>
              <a:rPr dirty="0" lang="en-US" smtClean="0">
                <a:uFillTx/>
              </a:rPr>
              <a:t>Testing set:   10,000 samples</a:t>
            </a:r>
            <a:br>
              <a:rPr dirty="0" lang="en-US" smtClean="0">
                <a:uFillTx/>
              </a:rPr>
            </a:br>
            <a:endParaRPr dirty="0" lang="en-US" smtClean="0">
              <a:uFillTx/>
            </a:endParaRPr>
          </a:p>
          <a:p>
            <a:endParaRPr dirty="0" lang="en-US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digits.png" id="4" name="Picture 3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95400" y="3505200"/>
            <a:ext cx="5943600" cy="3079332"/>
          </a:xfrm>
          <a:prstGeom prst="rect">
            <a:avLst/>
          </a:prstGeom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Slide Number Placeholder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14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76200"/>
            <a:ext cx="8305800" cy="715962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en-US" smtClean="0">
                <a:uFillTx/>
              </a:rPr>
              <a:t>Steps for Image Classification with CNN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Content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indent="-514350" marL="514350">
              <a:buFont typeface="+mj-lt"/>
              <a:buAutoNum type="arabicPeriod"/>
            </a:pPr>
            <a:r>
              <a:rPr dirty="0" lang="en-US" smtClean="0">
                <a:uFillTx/>
              </a:rPr>
              <a:t>Load the dataset</a:t>
            </a:r>
          </a:p>
          <a:p>
            <a:pPr indent="-514350" marL="514350">
              <a:buFont typeface="+mj-lt"/>
              <a:buAutoNum type="arabicPeriod"/>
            </a:pPr>
            <a:r>
              <a:rPr dirty="0" lang="en-US" smtClean="0">
                <a:uFillTx/>
              </a:rPr>
              <a:t>Pre-processing</a:t>
            </a:r>
          </a:p>
          <a:p>
            <a:pPr indent="-514350" marL="514350">
              <a:buFont typeface="+mj-lt"/>
              <a:buAutoNum type="arabicPeriod"/>
            </a:pPr>
            <a:r>
              <a:rPr dirty="0" lang="en-US" smtClean="0">
                <a:uFillTx/>
              </a:rPr>
              <a:t>Data augmentation </a:t>
            </a:r>
            <a:r>
              <a:rPr dirty="0" lang="en-US" smtClean="0">
                <a:solidFill>
                  <a:schemeClr val="tx1">
                    <a:lumMod val="50000"/>
                    <a:lumOff val="50000"/>
                  </a:schemeClr>
                </a:solidFill>
                <a:uFillTx/>
              </a:rPr>
              <a:t>[optional]</a:t>
            </a:r>
          </a:p>
          <a:p>
            <a:pPr indent="-514350" marL="514350">
              <a:buFont typeface="+mj-lt"/>
              <a:buAutoNum type="arabicPeriod"/>
            </a:pPr>
            <a:r>
              <a:rPr dirty="0" lang="en-US" smtClean="0">
                <a:uFillTx/>
              </a:rPr>
              <a:t>Create a model</a:t>
            </a:r>
          </a:p>
          <a:p>
            <a:pPr indent="-514350" marL="514350">
              <a:buFont typeface="+mj-lt"/>
              <a:buAutoNum type="arabicPeriod"/>
            </a:pPr>
            <a:r>
              <a:rPr dirty="0" lang="en-US" smtClean="0">
                <a:uFillTx/>
              </a:rPr>
              <a:t>Train the model using the training set</a:t>
            </a:r>
          </a:p>
          <a:p>
            <a:pPr indent="-514350" marL="514350">
              <a:buFont typeface="+mj-lt"/>
              <a:buAutoNum type="arabicPeriod"/>
            </a:pPr>
            <a:r>
              <a:rPr dirty="0" lang="en-US" smtClean="0">
                <a:uFillTx/>
              </a:rPr>
              <a:t>Evaluate the model using the validation set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Slide Number Placeholder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15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en-US" smtClean="0">
                <a:uFillTx/>
              </a:rPr>
              <a:t>Loading MNIST dataset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19200"/>
            <a:ext cx="8229600" cy="28956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 lnSpcReduction="10000"/>
          </a:bodyPr>
          <a:lstStyle/>
          <a:p>
            <a:r>
              <a:rPr dirty="0" err="1" lang="en-US" smtClean="0">
                <a:uFillTx/>
              </a:rPr>
              <a:t>Keras</a:t>
            </a:r>
            <a:r>
              <a:rPr dirty="0" lang="en-US" smtClean="0">
                <a:uFillTx/>
              </a:rPr>
              <a:t> provides </a:t>
            </a:r>
            <a:r>
              <a:rPr dirty="0" lang="en-US" smtClean="0">
                <a:solidFill>
                  <a:schemeClr val="tx1">
                    <a:lumMod val="50000"/>
                    <a:lumOff val="50000"/>
                  </a:schemeClr>
                </a:solidFill>
                <a:uFillTx/>
                <a:hlinkClick r:id="rId2"/>
              </a:rPr>
              <a:t>seven different datasets</a:t>
            </a:r>
            <a:r>
              <a:rPr dirty="0" lang="en-US" smtClean="0">
                <a:uFillTx/>
              </a:rPr>
              <a:t>, which can be loaded in using </a:t>
            </a:r>
            <a:r>
              <a:rPr dirty="0" err="1" lang="en-US" smtClean="0">
                <a:uFillTx/>
              </a:rPr>
              <a:t>Keras</a:t>
            </a:r>
            <a:r>
              <a:rPr dirty="0" lang="en-US" smtClean="0">
                <a:uFillTx/>
              </a:rPr>
              <a:t> directly. </a:t>
            </a:r>
          </a:p>
          <a:p>
            <a:endParaRPr dirty="0" lang="en-US" smtClean="0">
              <a:uFillTx/>
            </a:endParaRPr>
          </a:p>
          <a:p>
            <a:r>
              <a:rPr dirty="0" lang="en-US" smtClean="0">
                <a:uFillTx/>
              </a:rPr>
              <a:t>The datasets include image datasets as well as a </a:t>
            </a:r>
            <a:r>
              <a:rPr dirty="0" lang="en-US" smtClean="0">
                <a:uFillTx/>
                <a:hlinkClick r:id="rId3"/>
              </a:rPr>
              <a:t>house price</a:t>
            </a:r>
            <a:r>
              <a:rPr dirty="0" lang="en-US" smtClean="0">
                <a:uFillTx/>
              </a:rPr>
              <a:t> and a </a:t>
            </a:r>
            <a:r>
              <a:rPr dirty="0" lang="en-US" smtClean="0">
                <a:uFillTx/>
                <a:hlinkClick r:id="rId4"/>
              </a:rPr>
              <a:t>movie review</a:t>
            </a:r>
            <a:r>
              <a:rPr dirty="0" lang="en-US" smtClean="0">
                <a:uFillTx/>
              </a:rPr>
              <a:t> datasets.</a:t>
            </a:r>
          </a:p>
          <a:p>
            <a:endParaRPr dirty="0" lang="en-US" smtClean="0">
              <a:uFillTx/>
            </a:endParaRPr>
          </a:p>
          <a:p>
            <a:r>
              <a:rPr dirty="0" lang="en-US" smtClean="0">
                <a:uFillTx/>
              </a:rPr>
              <a:t>Loading MNIST dataset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TextBox 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90600" y="3962400"/>
            <a:ext cx="7467600" cy="64633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r>
              <a:rPr dirty="0" lang="en-US" smtClean="0">
                <a:uFillTx/>
              </a:rPr>
              <a:t>from </a:t>
            </a:r>
            <a:r>
              <a:rPr dirty="0" err="1" lang="en-US" smtClean="0">
                <a:uFillTx/>
              </a:rPr>
              <a:t>keras.datasets</a:t>
            </a:r>
            <a:r>
              <a:rPr dirty="0" lang="en-US" smtClean="0">
                <a:uFillTx/>
              </a:rPr>
              <a:t> import </a:t>
            </a:r>
            <a:r>
              <a:rPr dirty="0" err="1" lang="en-US" smtClean="0">
                <a:uFillTx/>
              </a:rPr>
              <a:t>mnist</a:t>
            </a:r>
            <a:endParaRPr dirty="0" lang="en-US" smtClean="0">
              <a:uFillTx/>
            </a:endParaRPr>
          </a:p>
          <a:p>
            <a:r>
              <a:rPr dirty="0" lang="en-US" smtClean="0">
                <a:uFillTx/>
              </a:rPr>
              <a:t>(</a:t>
            </a:r>
            <a:r>
              <a:rPr dirty="0" err="1" lang="en-US" smtClean="0">
                <a:uFillTx/>
              </a:rPr>
              <a:t>x_train</a:t>
            </a:r>
            <a:r>
              <a:rPr dirty="0" lang="en-US" smtClean="0">
                <a:uFillTx/>
              </a:rPr>
              <a:t>, </a:t>
            </a:r>
            <a:r>
              <a:rPr dirty="0" err="1" lang="en-US" smtClean="0">
                <a:uFillTx/>
              </a:rPr>
              <a:t>y_train</a:t>
            </a:r>
            <a:r>
              <a:rPr dirty="0" lang="en-US" smtClean="0">
                <a:uFillTx/>
              </a:rPr>
              <a:t>), (</a:t>
            </a:r>
            <a:r>
              <a:rPr dirty="0" err="1" lang="en-US" smtClean="0">
                <a:uFillTx/>
              </a:rPr>
              <a:t>x_test</a:t>
            </a:r>
            <a:r>
              <a:rPr dirty="0" lang="en-US" smtClean="0">
                <a:uFillTx/>
              </a:rPr>
              <a:t>, </a:t>
            </a:r>
            <a:r>
              <a:rPr dirty="0" err="1" lang="en-US" smtClean="0">
                <a:uFillTx/>
              </a:rPr>
              <a:t>y_test</a:t>
            </a:r>
            <a:r>
              <a:rPr dirty="0" lang="en-US" smtClean="0">
                <a:uFillTx/>
              </a:rPr>
              <a:t>) = </a:t>
            </a:r>
            <a:r>
              <a:rPr dirty="0" err="1" lang="en-US" smtClean="0">
                <a:uFillTx/>
              </a:rPr>
              <a:t>mnist.load_data</a:t>
            </a:r>
            <a:r>
              <a:rPr dirty="0" lang="en-US" smtClean="0">
                <a:uFillTx/>
              </a:rPr>
              <a:t>()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Slide Number Placeholder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16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 smtClean="0">
                <a:uFillTx/>
              </a:rPr>
              <a:t>Pre-processing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19200"/>
            <a:ext cx="8229600" cy="20574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en-US" smtClean="0">
                <a:uFillTx/>
              </a:rPr>
              <a:t> Transform the images to four dimensions to feed the images to a </a:t>
            </a:r>
            <a:r>
              <a:rPr dirty="0" err="1" lang="en-US" smtClean="0">
                <a:uFillTx/>
              </a:rPr>
              <a:t>convolutional</a:t>
            </a:r>
            <a:r>
              <a:rPr dirty="0" lang="en-US" smtClean="0">
                <a:uFillTx/>
              </a:rPr>
              <a:t> neural network.</a:t>
            </a:r>
          </a:p>
          <a:p>
            <a:endParaRPr dirty="0" lang="en-US" smtClean="0">
              <a:uFillTx/>
            </a:endParaRPr>
          </a:p>
          <a:p>
            <a:r>
              <a:rPr dirty="0" lang="en-US" smtClean="0">
                <a:uFillTx/>
              </a:rPr>
              <a:t>This can be done using </a:t>
            </a:r>
            <a:r>
              <a:rPr dirty="0" err="1" lang="en-US" smtClean="0">
                <a:uFillTx/>
              </a:rPr>
              <a:t>numpys</a:t>
            </a:r>
            <a:r>
              <a:rPr dirty="0" lang="en-US" smtClean="0">
                <a:uFillTx/>
              </a:rPr>
              <a:t> reshape method. </a:t>
            </a:r>
          </a:p>
          <a:p>
            <a:endParaRPr dirty="0" lang="en-US" smtClean="0">
              <a:uFillTx/>
            </a:endParaRPr>
          </a:p>
          <a:p>
            <a:endParaRPr dirty="0" lang="en-US" smtClean="0">
              <a:uFillTx/>
            </a:endParaRPr>
          </a:p>
          <a:p>
            <a:endParaRPr dirty="0" lang="en-US" smtClean="0">
              <a:uFillTx/>
            </a:endParaRPr>
          </a:p>
          <a:p>
            <a:endParaRPr dirty="0" lang="en-US" smtClean="0">
              <a:uFillTx/>
            </a:endParaRPr>
          </a:p>
          <a:p>
            <a:endParaRPr dirty="0" lang="en-US" smtClean="0">
              <a:uFillTx/>
            </a:endParaRPr>
          </a:p>
          <a:p>
            <a:endParaRPr dirty="0" lang="en-US" smtClean="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TextBox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90600" y="2971800"/>
            <a:ext cx="7467600" cy="12192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r>
              <a:rPr dirty="0" err="1" lang="en-US" smtClean="0">
                <a:uFillTx/>
              </a:rPr>
              <a:t>x_train</a:t>
            </a:r>
            <a:r>
              <a:rPr dirty="0" lang="en-US" smtClean="0">
                <a:uFillTx/>
              </a:rPr>
              <a:t> = </a:t>
            </a:r>
            <a:r>
              <a:rPr dirty="0" err="1" lang="en-US" smtClean="0">
                <a:uFillTx/>
              </a:rPr>
              <a:t>x_train.reshape</a:t>
            </a:r>
            <a:r>
              <a:rPr dirty="0" lang="en-US" smtClean="0">
                <a:uFillTx/>
              </a:rPr>
              <a:t>(</a:t>
            </a:r>
            <a:r>
              <a:rPr dirty="0" err="1" lang="en-US" smtClean="0">
                <a:uFillTx/>
              </a:rPr>
              <a:t>x_train.shape</a:t>
            </a:r>
            <a:r>
              <a:rPr dirty="0" lang="en-US" smtClean="0">
                <a:uFillTx/>
              </a:rPr>
              <a:t>[0], </a:t>
            </a:r>
            <a:r>
              <a:rPr dirty="0" err="1" lang="en-US" smtClean="0">
                <a:uFillTx/>
              </a:rPr>
              <a:t>x_train.shape</a:t>
            </a:r>
            <a:r>
              <a:rPr dirty="0" lang="en-US" smtClean="0">
                <a:uFillTx/>
              </a:rPr>
              <a:t>[1], </a:t>
            </a:r>
            <a:r>
              <a:rPr dirty="0" err="1" lang="en-US" smtClean="0">
                <a:uFillTx/>
              </a:rPr>
              <a:t>x_train.shape</a:t>
            </a:r>
            <a:r>
              <a:rPr dirty="0" lang="en-US" smtClean="0">
                <a:uFillTx/>
              </a:rPr>
              <a:t>[2], 1)</a:t>
            </a:r>
          </a:p>
          <a:p>
            <a:r>
              <a:rPr dirty="0" err="1" lang="en-US" smtClean="0">
                <a:uFillTx/>
              </a:rPr>
              <a:t>x_test</a:t>
            </a:r>
            <a:r>
              <a:rPr dirty="0" lang="en-US" smtClean="0">
                <a:uFillTx/>
              </a:rPr>
              <a:t> = </a:t>
            </a:r>
            <a:r>
              <a:rPr dirty="0" err="1" lang="en-US" smtClean="0">
                <a:uFillTx/>
              </a:rPr>
              <a:t>x_test.reshape</a:t>
            </a:r>
            <a:r>
              <a:rPr dirty="0" lang="en-US" smtClean="0">
                <a:uFillTx/>
              </a:rPr>
              <a:t>(</a:t>
            </a:r>
            <a:r>
              <a:rPr dirty="0" err="1" lang="en-US" smtClean="0">
                <a:uFillTx/>
              </a:rPr>
              <a:t>x_test.shape</a:t>
            </a:r>
            <a:r>
              <a:rPr dirty="0" lang="en-US" smtClean="0">
                <a:uFillTx/>
              </a:rPr>
              <a:t>[0], </a:t>
            </a:r>
            <a:r>
              <a:rPr dirty="0" err="1" lang="en-US" smtClean="0">
                <a:uFillTx/>
              </a:rPr>
              <a:t>x_test.shape</a:t>
            </a:r>
            <a:r>
              <a:rPr dirty="0" lang="en-US" smtClean="0">
                <a:uFillTx/>
              </a:rPr>
              <a:t>[1], </a:t>
            </a:r>
            <a:r>
              <a:rPr dirty="0" err="1" lang="en-US" smtClean="0">
                <a:uFillTx/>
              </a:rPr>
              <a:t>x_test.shape</a:t>
            </a:r>
            <a:r>
              <a:rPr dirty="0" lang="en-US" smtClean="0">
                <a:uFillTx/>
              </a:rPr>
              <a:t>[2], 1)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Slide Number Placeholder 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17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 smtClean="0">
                <a:uFillTx/>
              </a:rPr>
              <a:t>Pre-processing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Content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19200"/>
            <a:ext cx="8229600" cy="44958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en-US" smtClean="0">
                <a:uFillTx/>
              </a:rPr>
              <a:t>Transform the data into floats and Normalize it.</a:t>
            </a:r>
          </a:p>
          <a:p>
            <a:endParaRPr dirty="0" lang="en-US" smtClean="0">
              <a:uFillTx/>
            </a:endParaRPr>
          </a:p>
          <a:p>
            <a:endParaRPr dirty="0" lang="en-US" smtClean="0">
              <a:uFillTx/>
            </a:endParaRPr>
          </a:p>
          <a:p>
            <a:endParaRPr dirty="0" lang="en-US" smtClean="0">
              <a:uFillTx/>
            </a:endParaRPr>
          </a:p>
          <a:p>
            <a:endParaRPr dirty="0" lang="en-US" smtClean="0">
              <a:uFillTx/>
            </a:endParaRPr>
          </a:p>
          <a:p>
            <a:pPr lvl="0"/>
            <a:r>
              <a:rPr dirty="0" lang="en-US" smtClean="0">
                <a:uFillTx/>
              </a:rPr>
              <a:t>Transform labels into a one-hot encoding</a:t>
            </a:r>
          </a:p>
          <a:p>
            <a:endParaRPr dirty="0" lang="en-US" smtClean="0">
              <a:uFillTx/>
            </a:endParaRPr>
          </a:p>
          <a:p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TextBox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90600" y="1695271"/>
            <a:ext cx="7467600" cy="120032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r>
              <a:rPr dirty="0" err="1" lang="en-US" smtClean="0">
                <a:uFillTx/>
              </a:rPr>
              <a:t>x_train</a:t>
            </a:r>
            <a:r>
              <a:rPr dirty="0" lang="en-US" smtClean="0">
                <a:uFillTx/>
              </a:rPr>
              <a:t> = </a:t>
            </a:r>
            <a:r>
              <a:rPr dirty="0" err="1" lang="en-US" smtClean="0">
                <a:uFillTx/>
              </a:rPr>
              <a:t>x_train.astype</a:t>
            </a:r>
            <a:r>
              <a:rPr dirty="0" lang="en-US" smtClean="0">
                <a:uFillTx/>
              </a:rPr>
              <a:t>('float32')</a:t>
            </a:r>
          </a:p>
          <a:p>
            <a:r>
              <a:rPr dirty="0" err="1" lang="en-US" smtClean="0">
                <a:uFillTx/>
              </a:rPr>
              <a:t>x_test</a:t>
            </a:r>
            <a:r>
              <a:rPr dirty="0" lang="en-US" smtClean="0">
                <a:uFillTx/>
              </a:rPr>
              <a:t> = </a:t>
            </a:r>
            <a:r>
              <a:rPr dirty="0" err="1" lang="en-US" smtClean="0">
                <a:uFillTx/>
              </a:rPr>
              <a:t>x_test.astype</a:t>
            </a:r>
            <a:r>
              <a:rPr dirty="0" lang="en-US" smtClean="0">
                <a:uFillTx/>
              </a:rPr>
              <a:t>('float32')</a:t>
            </a:r>
          </a:p>
          <a:p>
            <a:r>
              <a:rPr dirty="0" err="1" lang="en-US" smtClean="0">
                <a:uFillTx/>
              </a:rPr>
              <a:t>x_train</a:t>
            </a:r>
            <a:r>
              <a:rPr dirty="0" lang="en-US" smtClean="0">
                <a:uFillTx/>
              </a:rPr>
              <a:t> /= 255</a:t>
            </a:r>
          </a:p>
          <a:p>
            <a:r>
              <a:rPr dirty="0" err="1" lang="en-US" smtClean="0">
                <a:uFillTx/>
              </a:rPr>
              <a:t>x_test</a:t>
            </a:r>
            <a:r>
              <a:rPr dirty="0" lang="en-US" smtClean="0">
                <a:uFillTx/>
              </a:rPr>
              <a:t> /= 255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" name="TextBox 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90600" y="3962400"/>
            <a:ext cx="7467600" cy="92333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r>
              <a:rPr dirty="0" lang="en-US" smtClean="0">
                <a:uFillTx/>
              </a:rPr>
              <a:t>from </a:t>
            </a:r>
            <a:r>
              <a:rPr dirty="0" err="1" lang="en-US" smtClean="0">
                <a:uFillTx/>
              </a:rPr>
              <a:t>keras.utils</a:t>
            </a:r>
            <a:r>
              <a:rPr dirty="0" lang="en-US" smtClean="0">
                <a:uFillTx/>
              </a:rPr>
              <a:t> import </a:t>
            </a:r>
            <a:r>
              <a:rPr dirty="0" err="1" lang="en-US" smtClean="0">
                <a:uFillTx/>
              </a:rPr>
              <a:t>to_categorical</a:t>
            </a:r>
            <a:endParaRPr dirty="0" lang="en-US" smtClean="0">
              <a:uFillTx/>
            </a:endParaRPr>
          </a:p>
          <a:p>
            <a:r>
              <a:rPr dirty="0" err="1" lang="en-US" smtClean="0">
                <a:uFillTx/>
              </a:rPr>
              <a:t>y_train</a:t>
            </a:r>
            <a:r>
              <a:rPr dirty="0" lang="en-US" smtClean="0">
                <a:uFillTx/>
              </a:rPr>
              <a:t> = </a:t>
            </a:r>
            <a:r>
              <a:rPr dirty="0" err="1" lang="en-US" smtClean="0">
                <a:uFillTx/>
              </a:rPr>
              <a:t>to_categorical</a:t>
            </a:r>
            <a:r>
              <a:rPr dirty="0" lang="en-US" smtClean="0">
                <a:uFillTx/>
              </a:rPr>
              <a:t>(</a:t>
            </a:r>
            <a:r>
              <a:rPr dirty="0" err="1" lang="en-US" smtClean="0">
                <a:uFillTx/>
              </a:rPr>
              <a:t>y_train</a:t>
            </a:r>
            <a:r>
              <a:rPr dirty="0" lang="en-US" smtClean="0">
                <a:uFillTx/>
              </a:rPr>
              <a:t>, 10)</a:t>
            </a:r>
          </a:p>
          <a:p>
            <a:r>
              <a:rPr dirty="0" err="1" lang="en-US" smtClean="0">
                <a:uFillTx/>
              </a:rPr>
              <a:t>y_test</a:t>
            </a:r>
            <a:r>
              <a:rPr dirty="0" lang="en-US" smtClean="0">
                <a:uFillTx/>
              </a:rPr>
              <a:t> = </a:t>
            </a:r>
            <a:r>
              <a:rPr dirty="0" err="1" lang="en-US" smtClean="0">
                <a:uFillTx/>
              </a:rPr>
              <a:t>to_categorical</a:t>
            </a:r>
            <a:r>
              <a:rPr dirty="0" lang="en-US" smtClean="0">
                <a:uFillTx/>
              </a:rPr>
              <a:t>(</a:t>
            </a:r>
            <a:r>
              <a:rPr dirty="0" err="1" lang="en-US" smtClean="0">
                <a:uFillTx/>
              </a:rPr>
              <a:t>y_test</a:t>
            </a:r>
            <a:r>
              <a:rPr dirty="0" lang="en-US" smtClean="0">
                <a:uFillTx/>
              </a:rPr>
              <a:t>, 10)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" name="Slide Number Placeholder 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18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en-US" smtClean="0">
                <a:uFillTx/>
              </a:rPr>
              <a:t>Creating a model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19200"/>
            <a:ext cx="8305800" cy="493776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en-US" smtClean="0">
                <a:uFillTx/>
              </a:rPr>
              <a:t>The easiest way of creating a model in </a:t>
            </a:r>
            <a:r>
              <a:rPr dirty="0" err="1" lang="en-US" smtClean="0">
                <a:uFillTx/>
              </a:rPr>
              <a:t>Keras</a:t>
            </a:r>
            <a:r>
              <a:rPr dirty="0" lang="en-US" smtClean="0">
                <a:uFillTx/>
              </a:rPr>
              <a:t> is by using the sequential API.</a:t>
            </a:r>
          </a:p>
          <a:p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TextBox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90600" y="2057400"/>
            <a:ext cx="7467600" cy="424731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r>
              <a:rPr dirty="0" lang="en-US" smtClean="0">
                <a:uFillTx/>
              </a:rPr>
              <a:t>model = Sequential()</a:t>
            </a:r>
          </a:p>
          <a:p>
            <a:endParaRPr dirty="0" lang="en-US" smtClean="0">
              <a:uFillTx/>
            </a:endParaRPr>
          </a:p>
          <a:p>
            <a:r>
              <a:rPr dirty="0" err="1" lang="en-US" smtClean="0">
                <a:uFillTx/>
              </a:rPr>
              <a:t>model.add</a:t>
            </a:r>
            <a:r>
              <a:rPr dirty="0" lang="en-US" smtClean="0">
                <a:uFillTx/>
              </a:rPr>
              <a:t>(Conv2D(32, </a:t>
            </a:r>
            <a:r>
              <a:rPr dirty="0" err="1" lang="en-US" smtClean="0">
                <a:uFillTx/>
              </a:rPr>
              <a:t>kernel_size</a:t>
            </a:r>
            <a:r>
              <a:rPr dirty="0" lang="en-US" smtClean="0">
                <a:uFillTx/>
              </a:rPr>
              <a:t>=(3, 3), activation='</a:t>
            </a:r>
            <a:r>
              <a:rPr dirty="0" err="1" lang="en-US" smtClean="0">
                <a:uFillTx/>
              </a:rPr>
              <a:t>relu</a:t>
            </a:r>
            <a:r>
              <a:rPr dirty="0" lang="en-US" smtClean="0">
                <a:uFillTx/>
              </a:rPr>
              <a:t>', </a:t>
            </a:r>
            <a:r>
              <a:rPr dirty="0" err="1" lang="en-US" smtClean="0">
                <a:uFillTx/>
              </a:rPr>
              <a:t>input_shape</a:t>
            </a:r>
            <a:r>
              <a:rPr dirty="0" lang="en-US" smtClean="0">
                <a:uFillTx/>
              </a:rPr>
              <a:t>=</a:t>
            </a:r>
            <a:r>
              <a:rPr dirty="0" err="1" lang="en-US" smtClean="0">
                <a:uFillTx/>
              </a:rPr>
              <a:t>input_shape</a:t>
            </a:r>
            <a:r>
              <a:rPr dirty="0" lang="en-US" smtClean="0">
                <a:uFillTx/>
              </a:rPr>
              <a:t>))</a:t>
            </a:r>
          </a:p>
          <a:p>
            <a:r>
              <a:rPr dirty="0" err="1" lang="en-US" smtClean="0">
                <a:uFillTx/>
              </a:rPr>
              <a:t>model.add</a:t>
            </a:r>
            <a:r>
              <a:rPr dirty="0" lang="en-US" smtClean="0">
                <a:uFillTx/>
              </a:rPr>
              <a:t>(MaxPooling2D(</a:t>
            </a:r>
            <a:r>
              <a:rPr dirty="0" err="1" lang="en-US" smtClean="0">
                <a:uFillTx/>
              </a:rPr>
              <a:t>pool_size</a:t>
            </a:r>
            <a:r>
              <a:rPr dirty="0" lang="en-US" smtClean="0">
                <a:uFillTx/>
              </a:rPr>
              <a:t>=(2, 2)))</a:t>
            </a:r>
          </a:p>
          <a:p>
            <a:r>
              <a:rPr dirty="0" err="1" lang="en-US" smtClean="0">
                <a:uFillTx/>
              </a:rPr>
              <a:t>model.add</a:t>
            </a:r>
            <a:r>
              <a:rPr dirty="0" lang="en-US" smtClean="0">
                <a:uFillTx/>
              </a:rPr>
              <a:t>(Dropout(0.25))</a:t>
            </a:r>
          </a:p>
          <a:p>
            <a:r>
              <a:rPr dirty="0" err="1" lang="en-US" smtClean="0">
                <a:uFillTx/>
              </a:rPr>
              <a:t>model.add</a:t>
            </a:r>
            <a:r>
              <a:rPr dirty="0" lang="en-US" smtClean="0">
                <a:uFillTx/>
              </a:rPr>
              <a:t>(Conv2D(32, </a:t>
            </a:r>
            <a:r>
              <a:rPr dirty="0" err="1" lang="en-US" smtClean="0">
                <a:uFillTx/>
              </a:rPr>
              <a:t>kernel_size</a:t>
            </a:r>
            <a:r>
              <a:rPr dirty="0" lang="en-US" smtClean="0">
                <a:uFillTx/>
              </a:rPr>
              <a:t>=(3, 3), activation='</a:t>
            </a:r>
            <a:r>
              <a:rPr dirty="0" err="1" lang="en-US" smtClean="0">
                <a:uFillTx/>
              </a:rPr>
              <a:t>relu</a:t>
            </a:r>
            <a:r>
              <a:rPr dirty="0" lang="en-US" smtClean="0">
                <a:uFillTx/>
              </a:rPr>
              <a:t>', </a:t>
            </a:r>
            <a:r>
              <a:rPr dirty="0" err="1" lang="en-US" smtClean="0">
                <a:uFillTx/>
              </a:rPr>
              <a:t>input_shape</a:t>
            </a:r>
            <a:r>
              <a:rPr dirty="0" lang="en-US" smtClean="0">
                <a:uFillTx/>
              </a:rPr>
              <a:t>=</a:t>
            </a:r>
            <a:r>
              <a:rPr dirty="0" err="1" lang="en-US" smtClean="0">
                <a:uFillTx/>
              </a:rPr>
              <a:t>input_shape</a:t>
            </a:r>
            <a:r>
              <a:rPr dirty="0" lang="en-US" smtClean="0">
                <a:uFillTx/>
              </a:rPr>
              <a:t>))</a:t>
            </a:r>
          </a:p>
          <a:p>
            <a:r>
              <a:rPr dirty="0" err="1" lang="en-US" smtClean="0">
                <a:uFillTx/>
              </a:rPr>
              <a:t>model.add</a:t>
            </a:r>
            <a:r>
              <a:rPr dirty="0" lang="en-US" smtClean="0">
                <a:uFillTx/>
              </a:rPr>
              <a:t>(MaxPooling2D(</a:t>
            </a:r>
            <a:r>
              <a:rPr dirty="0" err="1" lang="en-US" smtClean="0">
                <a:uFillTx/>
              </a:rPr>
              <a:t>pool_size</a:t>
            </a:r>
            <a:r>
              <a:rPr dirty="0" lang="en-US" smtClean="0">
                <a:uFillTx/>
              </a:rPr>
              <a:t>=(2, 2)))</a:t>
            </a:r>
          </a:p>
          <a:p>
            <a:r>
              <a:rPr dirty="0" err="1" lang="en-US" smtClean="0">
                <a:uFillTx/>
              </a:rPr>
              <a:t>model.add</a:t>
            </a:r>
            <a:r>
              <a:rPr dirty="0" lang="en-US" smtClean="0">
                <a:uFillTx/>
              </a:rPr>
              <a:t>(Dropout(0.25))</a:t>
            </a:r>
          </a:p>
          <a:p>
            <a:r>
              <a:rPr dirty="0" err="1" lang="en-US" smtClean="0">
                <a:uFillTx/>
              </a:rPr>
              <a:t>model.add</a:t>
            </a:r>
            <a:r>
              <a:rPr dirty="0" lang="en-US" smtClean="0">
                <a:uFillTx/>
              </a:rPr>
              <a:t>(Flatten())</a:t>
            </a:r>
          </a:p>
          <a:p>
            <a:r>
              <a:rPr dirty="0" err="1" lang="en-US" smtClean="0">
                <a:uFillTx/>
              </a:rPr>
              <a:t>model.add</a:t>
            </a:r>
            <a:r>
              <a:rPr dirty="0" lang="en-US" smtClean="0">
                <a:uFillTx/>
              </a:rPr>
              <a:t>(Dense(128, activation='</a:t>
            </a:r>
            <a:r>
              <a:rPr dirty="0" err="1" lang="en-US" smtClean="0">
                <a:uFillTx/>
              </a:rPr>
              <a:t>relu</a:t>
            </a:r>
            <a:r>
              <a:rPr dirty="0" lang="en-US" smtClean="0">
                <a:uFillTx/>
              </a:rPr>
              <a:t>'))</a:t>
            </a:r>
          </a:p>
          <a:p>
            <a:r>
              <a:rPr dirty="0" err="1" lang="en-US" smtClean="0">
                <a:uFillTx/>
              </a:rPr>
              <a:t>model.add</a:t>
            </a:r>
            <a:r>
              <a:rPr dirty="0" lang="en-US" smtClean="0">
                <a:uFillTx/>
              </a:rPr>
              <a:t>(Dropout(0.5))</a:t>
            </a:r>
          </a:p>
          <a:p>
            <a:r>
              <a:rPr dirty="0" err="1" lang="en-US" smtClean="0">
                <a:uFillTx/>
              </a:rPr>
              <a:t>model.add</a:t>
            </a:r>
            <a:r>
              <a:rPr dirty="0" lang="en-US" smtClean="0">
                <a:uFillTx/>
              </a:rPr>
              <a:t>(Dense(50, activation='</a:t>
            </a:r>
            <a:r>
              <a:rPr dirty="0" err="1" lang="en-US" smtClean="0">
                <a:uFillTx/>
              </a:rPr>
              <a:t>relu</a:t>
            </a:r>
            <a:r>
              <a:rPr dirty="0" lang="en-US" smtClean="0">
                <a:uFillTx/>
              </a:rPr>
              <a:t>'))</a:t>
            </a:r>
          </a:p>
          <a:p>
            <a:r>
              <a:rPr dirty="0" err="1" lang="en-US" smtClean="0">
                <a:uFillTx/>
              </a:rPr>
              <a:t>model.add</a:t>
            </a:r>
            <a:r>
              <a:rPr dirty="0" lang="en-US" smtClean="0">
                <a:uFillTx/>
              </a:rPr>
              <a:t>(Dense(</a:t>
            </a:r>
            <a:r>
              <a:rPr dirty="0" err="1" lang="en-US" smtClean="0">
                <a:uFillTx/>
              </a:rPr>
              <a:t>num_classes</a:t>
            </a:r>
            <a:r>
              <a:rPr dirty="0" lang="en-US" smtClean="0">
                <a:uFillTx/>
              </a:rPr>
              <a:t>, activation='</a:t>
            </a:r>
            <a:r>
              <a:rPr dirty="0" err="1" lang="en-US" smtClean="0">
                <a:uFillTx/>
              </a:rPr>
              <a:t>softmax</a:t>
            </a:r>
            <a:r>
              <a:rPr dirty="0" lang="en-US" smtClean="0">
                <a:uFillTx/>
              </a:rPr>
              <a:t>'))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Slide Number Placeholder 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19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de-DE" smtClean="0">
                <a:uFillTx/>
              </a:rPr>
              <a:t>Deep Learning Frameworks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19200"/>
            <a:ext cx="7467600" cy="56388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en-US" smtClean="0">
                <a:uFillTx/>
              </a:rPr>
              <a:t>Tensor</a:t>
            </a:r>
            <a:r>
              <a:rPr dirty="0" lang="tr-TR" smtClean="0">
                <a:uFillTx/>
              </a:rPr>
              <a:t>F</a:t>
            </a:r>
            <a:r>
              <a:rPr dirty="0" lang="en-US" smtClean="0">
                <a:uFillTx/>
              </a:rPr>
              <a:t>low</a:t>
            </a:r>
            <a:endParaRPr dirty="0" lang="tr-TR" smtClean="0">
              <a:uFillTx/>
            </a:endParaRPr>
          </a:p>
          <a:p>
            <a:r>
              <a:rPr dirty="0" lang="de-DE" smtClean="0">
                <a:uFillTx/>
              </a:rPr>
              <a:t>Keras</a:t>
            </a:r>
            <a:endParaRPr dirty="0" lang="tr-TR" smtClean="0">
              <a:uFillTx/>
            </a:endParaRPr>
          </a:p>
          <a:p>
            <a:r>
              <a:rPr dirty="0" lang="en-US" smtClean="0">
                <a:uFillTx/>
              </a:rPr>
              <a:t>D</a:t>
            </a:r>
            <a:r>
              <a:rPr dirty="0" lang="en-US" smtClean="0">
                <a:uFillTx/>
              </a:rPr>
              <a:t>eep </a:t>
            </a:r>
            <a:r>
              <a:rPr dirty="0" lang="en-US" smtClean="0">
                <a:uFillTx/>
              </a:rPr>
              <a:t>learning Toolbox in </a:t>
            </a:r>
            <a:r>
              <a:rPr dirty="0" err="1" lang="en-US" smtClean="0">
                <a:uFillTx/>
              </a:rPr>
              <a:t>Matlab</a:t>
            </a:r>
            <a:endParaRPr dirty="0" lang="tr-TR" smtClean="0">
              <a:uFillTx/>
            </a:endParaRPr>
          </a:p>
          <a:p>
            <a:r>
              <a:rPr dirty="0" lang="de-DE" smtClean="0">
                <a:uFillTx/>
              </a:rPr>
              <a:t>Caffe</a:t>
            </a:r>
            <a:r>
              <a:rPr dirty="0" lang="en-US" smtClean="0">
                <a:uFillTx/>
              </a:rPr>
              <a:t>/Caffe2</a:t>
            </a:r>
            <a:endParaRPr dirty="0" lang="de-DE" smtClean="0">
              <a:uFillTx/>
            </a:endParaRPr>
          </a:p>
          <a:p>
            <a:r>
              <a:rPr dirty="0" lang="de-DE" smtClean="0">
                <a:uFillTx/>
              </a:rPr>
              <a:t>Theano</a:t>
            </a:r>
          </a:p>
          <a:p>
            <a:r>
              <a:rPr dirty="0" lang="de-DE" smtClean="0">
                <a:uFillTx/>
              </a:rPr>
              <a:t>MatConvNet</a:t>
            </a:r>
          </a:p>
          <a:p>
            <a:r>
              <a:rPr dirty="0" lang="de-DE" smtClean="0">
                <a:uFillTx/>
              </a:rPr>
              <a:t>DL4J</a:t>
            </a:r>
          </a:p>
          <a:p>
            <a:r>
              <a:rPr dirty="0" lang="de-DE" smtClean="0">
                <a:uFillTx/>
              </a:rPr>
              <a:t>Mxnet</a:t>
            </a:r>
            <a:endParaRPr dirty="0" lang="tr-TR" smtClean="0">
              <a:uFillTx/>
            </a:endParaRPr>
          </a:p>
          <a:p>
            <a:r>
              <a:rPr dirty="0" lang="tr-TR" smtClean="0">
                <a:uFillTx/>
              </a:rPr>
              <a:t>Lasagne</a:t>
            </a:r>
          </a:p>
          <a:p>
            <a:r>
              <a:rPr dirty="0" lang="en-US" smtClean="0">
                <a:uFillTx/>
              </a:rPr>
              <a:t>Deeplearning4j</a:t>
            </a:r>
            <a:endParaRPr dirty="0" lang="tr-TR" smtClean="0">
              <a:uFillTx/>
            </a:endParaRPr>
          </a:p>
          <a:p>
            <a:r>
              <a:rPr dirty="0" lang="tr-TR" smtClean="0">
                <a:uFillTx/>
              </a:rPr>
              <a:t>Torch/pyTorch</a:t>
            </a:r>
            <a:endParaRPr dirty="0" lang="en-US" smtClean="0">
              <a:uFillTx/>
            </a:endParaRPr>
          </a:p>
          <a:p>
            <a:r>
              <a:rPr dirty="0" lang="tr-TR" smtClean="0">
                <a:uFillTx/>
              </a:rPr>
              <a:t>....</a:t>
            </a:r>
            <a:endParaRPr dirty="0" lang="de-DE" smtClean="0">
              <a:uFillTx/>
            </a:endParaRPr>
          </a:p>
          <a:p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2</a:t>
            </a:fld>
            <a:endParaRPr dirty="0" lang="en-US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caffe.png" id="7" name="Picture 6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3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419600" y="6096000"/>
            <a:ext cx="1359234" cy="466725"/>
          </a:xfrm>
          <a:prstGeom prst="rect">
            <a:avLst/>
          </a:prstGeom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cuDNN.png" id="8" name="Picture 7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4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86200" y="4419600"/>
            <a:ext cx="1674253" cy="1114425"/>
          </a:xfrm>
          <a:prstGeom prst="rect">
            <a:avLst/>
          </a:prstGeom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keras-logo-2018-large-1200.png" id="9" name="Picture 8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5" cstate="print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638800" y="3771138"/>
            <a:ext cx="1447800" cy="419862"/>
          </a:xfrm>
          <a:prstGeom prst="rect">
            <a:avLst/>
          </a:prstGeom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tensorflow_logo.png" id="10" name="Picture 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6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705600" y="2209800"/>
            <a:ext cx="1828800" cy="1558636"/>
          </a:xfrm>
          <a:prstGeom prst="rect">
            <a:avLst/>
          </a:prstGeom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torch.png" id="11" name="Picture 1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7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204129" y="5257800"/>
            <a:ext cx="2168966" cy="819150"/>
          </a:xfrm>
          <a:prstGeom prst="rect">
            <a:avLst/>
          </a:prstGeom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Caffe2-with-name.png" id="12" name="Picture 11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8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315200" y="4191000"/>
            <a:ext cx="1143000" cy="1270836"/>
          </a:xfrm>
          <a:prstGeom prst="rect">
            <a:avLst/>
          </a:prstGeom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mxnet_logo_2.png" id="13" name="Picture 12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9" cstate="print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505200" y="5486400"/>
            <a:ext cx="1524003" cy="521209"/>
          </a:xfrm>
          <a:prstGeom prst="rect">
            <a:avLst/>
          </a:prstGeom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NN.png" id="14" name="Picture 13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10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257800" y="4248041"/>
            <a:ext cx="828791" cy="781159"/>
          </a:xfrm>
          <a:prstGeom prst="rect">
            <a:avLst/>
          </a:prstGeom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ScikitL.png" id="15" name="Picture 14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11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867400" y="4419600"/>
            <a:ext cx="1609950" cy="990738"/>
          </a:xfrm>
          <a:prstGeom prst="rect">
            <a:avLst/>
          </a:prstGeom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Theano.png" id="16" name="Picture 15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12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553200" y="6172200"/>
            <a:ext cx="1448002" cy="504896"/>
          </a:xfrm>
          <a:prstGeom prst="rect">
            <a:avLst/>
          </a:prstGeom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1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3"/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4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6"/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17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9"/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0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2"/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3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5"/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6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8"/>
                                        <p:tgtEl>
                                          <p:spTgt spid="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9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1"/>
                                        <p:tgtEl>
                                          <p:spTgt spid="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4"/>
                                        <p:tgtEl>
                                          <p:spTgt spid="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7"/>
                                        <p:tgtEl>
                                          <p:spTgt spid="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40"/>
                                        <p:tgtEl>
                                          <p:spTgt spid="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1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43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4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46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47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49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50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52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53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5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56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58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59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6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62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64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65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67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68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7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71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73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dvAuto="4294967295" build="allAtOnce" grpId="0" spid="3" uiExpand="1"/>
      <p:bldP advAuto="4294967295" grpId="0" spid="4"/>
    </p:bldLst>
  </p:timing>
</p:sld>
</file>

<file path=ppt/slides/slide20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Autofit/>
          </a:bodyPr>
          <a:lstStyle/>
          <a:p>
            <a:r>
              <a:rPr dirty="0" lang="en-US" smtClean="0">
                <a:uFillTx/>
              </a:rPr>
              <a:t>Compile the model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19200"/>
            <a:ext cx="8077200" cy="4873752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pPr algn="just"/>
            <a:r>
              <a:rPr dirty="0" lang="en-US" smtClean="0">
                <a:uFillTx/>
              </a:rPr>
              <a:t>Configure the learning process. </a:t>
            </a:r>
          </a:p>
          <a:p>
            <a:pPr algn="just"/>
            <a:r>
              <a:rPr dirty="0" lang="en-US" smtClean="0">
                <a:uFillTx/>
              </a:rPr>
              <a:t>Specify an </a:t>
            </a:r>
            <a:r>
              <a:rPr dirty="0" lang="en-US" smtClean="0" u="sng">
                <a:uFillTx/>
              </a:rPr>
              <a:t>optimizer</a:t>
            </a:r>
            <a:r>
              <a:rPr dirty="0" lang="en-US" smtClean="0">
                <a:uFillTx/>
              </a:rPr>
              <a:t>, a </a:t>
            </a:r>
            <a:r>
              <a:rPr dirty="0" lang="en-US" smtClean="0" u="sng">
                <a:uFillTx/>
              </a:rPr>
              <a:t>loss function </a:t>
            </a:r>
            <a:r>
              <a:rPr dirty="0" lang="en-US" smtClean="0">
                <a:uFillTx/>
              </a:rPr>
              <a:t>and optionally some metrics like </a:t>
            </a:r>
            <a:r>
              <a:rPr dirty="0" lang="en-US" smtClean="0" u="sng">
                <a:uFillTx/>
              </a:rPr>
              <a:t>accuracy</a:t>
            </a:r>
            <a:r>
              <a:rPr dirty="0" lang="en-US" smtClean="0">
                <a:uFillTx/>
              </a:rPr>
              <a:t>.</a:t>
            </a:r>
          </a:p>
          <a:p>
            <a:pPr algn="just" lvl="1"/>
            <a:r>
              <a:rPr dirty="0" lang="en-US" smtClean="0">
                <a:uFillTx/>
              </a:rPr>
              <a:t>The </a:t>
            </a:r>
            <a:r>
              <a:rPr b="1" dirty="0" lang="en-US" smtClean="0" u="sng">
                <a:uFillTx/>
              </a:rPr>
              <a:t>loss function</a:t>
            </a:r>
            <a:r>
              <a:rPr b="1" dirty="0" lang="en-US" smtClean="0">
                <a:uFillTx/>
              </a:rPr>
              <a:t> </a:t>
            </a:r>
            <a:r>
              <a:rPr dirty="0" lang="en-US" smtClean="0">
                <a:uFillTx/>
              </a:rPr>
              <a:t>is a measure on how good our model is at achieving the given objective.</a:t>
            </a:r>
          </a:p>
          <a:p>
            <a:pPr algn="just" lvl="1"/>
            <a:r>
              <a:rPr dirty="0" lang="en-US" smtClean="0">
                <a:uFillTx/>
              </a:rPr>
              <a:t>An </a:t>
            </a:r>
            <a:r>
              <a:rPr b="1" dirty="0" lang="en-US" smtClean="0" u="sng">
                <a:uFillTx/>
              </a:rPr>
              <a:t>optimizer</a:t>
            </a:r>
            <a:r>
              <a:rPr dirty="0" lang="en-US" smtClean="0">
                <a:uFillTx/>
              </a:rPr>
              <a:t> is used to minimize the loss(objective) function by updating the weights using the gradients.</a:t>
            </a:r>
          </a:p>
          <a:p>
            <a:pPr algn="just"/>
            <a:endParaRPr dirty="0" lang="en-US" smtClean="0">
              <a:uFillTx/>
            </a:endParaRPr>
          </a:p>
          <a:p>
            <a:pPr algn="just"/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TextBox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14400" y="3962400"/>
            <a:ext cx="7543800" cy="64633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r>
              <a:rPr dirty="0" err="1" lang="en-US" smtClean="0">
                <a:uFillTx/>
              </a:rPr>
              <a:t>model.compile</a:t>
            </a:r>
            <a:r>
              <a:rPr dirty="0" lang="en-US" smtClean="0">
                <a:uFillTx/>
              </a:rPr>
              <a:t>(loss=</a:t>
            </a:r>
            <a:r>
              <a:rPr dirty="0" err="1" lang="en-US" smtClean="0">
                <a:uFillTx/>
              </a:rPr>
              <a:t>categorical_crossentropy</a:t>
            </a:r>
            <a:r>
              <a:rPr dirty="0" lang="en-US" smtClean="0">
                <a:uFillTx/>
              </a:rPr>
              <a:t>, </a:t>
            </a:r>
            <a:r>
              <a:rPr dirty="0" lang="en-US" smtClean="0">
                <a:uFillTx/>
              </a:rPr>
              <a:t>optimizer=</a:t>
            </a:r>
            <a:r>
              <a:rPr dirty="0" err="1" lang="en-US" smtClean="0">
                <a:uFillTx/>
              </a:rPr>
              <a:t>adam</a:t>
            </a:r>
            <a:r>
              <a:rPr dirty="0" lang="en-US" smtClean="0">
                <a:uFillTx/>
              </a:rPr>
              <a:t>, </a:t>
            </a:r>
            <a:r>
              <a:rPr dirty="0" lang="en-US" smtClean="0">
                <a:uFillTx/>
              </a:rPr>
              <a:t>metrics</a:t>
            </a:r>
            <a:r>
              <a:rPr dirty="0" lang="en-US" smtClean="0">
                <a:uFillTx/>
              </a:rPr>
              <a:t>=['accuracy'])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Slide Number Placeholder 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20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en-US" smtClean="0">
                <a:uFillTx/>
              </a:rPr>
              <a:t>Fit the model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19200"/>
            <a:ext cx="8153400" cy="49530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pPr algn="just"/>
            <a:r>
              <a:rPr dirty="0" lang="en-US" smtClean="0">
                <a:uFillTx/>
              </a:rPr>
              <a:t>Now as the model is defined and compiled, it’s ready for training. </a:t>
            </a:r>
          </a:p>
          <a:p>
            <a:pPr algn="just"/>
            <a:r>
              <a:rPr dirty="0" lang="en-US" smtClean="0">
                <a:uFillTx/>
              </a:rPr>
              <a:t>There are two fit functions that can be used to train your models</a:t>
            </a:r>
          </a:p>
          <a:p>
            <a:pPr algn="just" fontAlgn="base" lvl="1"/>
            <a:r>
              <a:rPr dirty="0" lang="en-US" smtClean="0">
                <a:uFillTx/>
              </a:rPr>
              <a:t>fit() where </a:t>
            </a:r>
            <a:r>
              <a:rPr dirty="0" lang="tr-TR" smtClean="0">
                <a:uFillTx/>
              </a:rPr>
              <a:t>you </a:t>
            </a:r>
            <a:r>
              <a:rPr dirty="0" lang="en-US" smtClean="0">
                <a:uFillTx/>
              </a:rPr>
              <a:t>pass your whole dataset at once.</a:t>
            </a:r>
          </a:p>
          <a:p>
            <a:pPr algn="just" fontAlgn="base" lvl="1"/>
            <a:endParaRPr dirty="0" lang="en-US" smtClean="0">
              <a:uFillTx/>
            </a:endParaRPr>
          </a:p>
          <a:p>
            <a:pPr algn="just" fontAlgn="base" lvl="1"/>
            <a:endParaRPr dirty="0" lang="en-US" smtClean="0">
              <a:uFillTx/>
            </a:endParaRPr>
          </a:p>
          <a:p>
            <a:pPr algn="just" fontAlgn="base" lvl="1"/>
            <a:r>
              <a:rPr dirty="0" err="1" lang="en-US" smtClean="0">
                <a:uFillTx/>
              </a:rPr>
              <a:t>fit_generator</a:t>
            </a:r>
            <a:r>
              <a:rPr dirty="0" lang="en-US" smtClean="0">
                <a:uFillTx/>
              </a:rPr>
              <a:t>(), the data is coming from a  </a:t>
            </a:r>
            <a:r>
              <a:rPr b="1" dirty="0" lang="en-US" smtClean="0">
                <a:uFillTx/>
              </a:rPr>
              <a:t>generator that </a:t>
            </a:r>
            <a:r>
              <a:rPr dirty="0" lang="en-US" smtClean="0">
                <a:uFillTx/>
              </a:rPr>
              <a:t>is used to feed the network batch by batch. Normally used with large dataset.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21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TextBox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90600" y="3276600"/>
            <a:ext cx="7543800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r>
              <a:rPr dirty="0" lang="en-US" smtClean="0">
                <a:uFillTx/>
              </a:rPr>
              <a:t>model.fit(</a:t>
            </a:r>
            <a:r>
              <a:rPr dirty="0" err="1" lang="en-US" smtClean="0">
                <a:uFillTx/>
              </a:rPr>
              <a:t>x_train</a:t>
            </a:r>
            <a:r>
              <a:rPr dirty="0" lang="en-US" smtClean="0">
                <a:uFillTx/>
              </a:rPr>
              <a:t>, </a:t>
            </a:r>
            <a:r>
              <a:rPr dirty="0" err="1" lang="en-US" smtClean="0">
                <a:uFillTx/>
              </a:rPr>
              <a:t>y_train</a:t>
            </a:r>
            <a:r>
              <a:rPr dirty="0" lang="en-US" smtClean="0">
                <a:uFillTx/>
              </a:rPr>
              <a:t>, </a:t>
            </a:r>
            <a:r>
              <a:rPr dirty="0" err="1" lang="en-US" smtClean="0">
                <a:uFillTx/>
              </a:rPr>
              <a:t>batch_size</a:t>
            </a:r>
            <a:r>
              <a:rPr dirty="0" lang="en-US" smtClean="0">
                <a:uFillTx/>
              </a:rPr>
              <a:t>=32, epochs=2)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tr-TR" smtClean="0">
                <a:uFillTx/>
              </a:rPr>
              <a:t>Data augmentation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19200"/>
            <a:ext cx="8229600" cy="34290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pPr algn="just"/>
            <a:r>
              <a:rPr dirty="0" lang="en-US" smtClean="0">
                <a:uFillTx/>
              </a:rPr>
              <a:t>Augmentation is a process of creating more data from existing once, like rotating the image, zooming into the image,  adding noise and many more.</a:t>
            </a:r>
          </a:p>
          <a:p>
            <a:pPr algn="just"/>
            <a:endParaRPr dirty="0" lang="en-US" smtClean="0">
              <a:uFillTx/>
            </a:endParaRPr>
          </a:p>
          <a:p>
            <a:pPr algn="just"/>
            <a:r>
              <a:rPr dirty="0" err="1" lang="en-US" smtClean="0">
                <a:uFillTx/>
              </a:rPr>
              <a:t>Keras</a:t>
            </a:r>
            <a:r>
              <a:rPr dirty="0" lang="en-US" smtClean="0">
                <a:uFillTx/>
              </a:rPr>
              <a:t> has a method called </a:t>
            </a:r>
            <a:r>
              <a:rPr dirty="0" err="1" lang="en-US" smtClean="0">
                <a:uFillTx/>
              </a:rPr>
              <a:t>ImageDataGenerator</a:t>
            </a:r>
            <a:r>
              <a:rPr dirty="0" lang="en-US" smtClean="0">
                <a:uFillTx/>
              </a:rPr>
              <a:t> which can be used for augmenting images.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TextBox 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90600" y="3657600"/>
            <a:ext cx="7543800" cy="17526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r>
              <a:rPr dirty="0" lang="en-US" smtClean="0">
                <a:uFillTx/>
              </a:rPr>
              <a:t>from </a:t>
            </a:r>
            <a:r>
              <a:rPr dirty="0" err="1" lang="en-US" smtClean="0">
                <a:uFillTx/>
              </a:rPr>
              <a:t>keras.preprocessing.image</a:t>
            </a:r>
            <a:r>
              <a:rPr dirty="0" lang="en-US" smtClean="0">
                <a:uFillTx/>
              </a:rPr>
              <a:t> import </a:t>
            </a:r>
            <a:r>
              <a:rPr dirty="0" err="1" lang="en-US" smtClean="0">
                <a:uFillTx/>
              </a:rPr>
              <a:t>ImageDataGenerator</a:t>
            </a:r>
            <a:r>
              <a:rPr dirty="0" lang="en-US" smtClean="0">
                <a:uFillTx/>
              </a:rPr>
              <a:t> </a:t>
            </a:r>
          </a:p>
          <a:p>
            <a:r>
              <a:rPr dirty="0" err="1" lang="en-US" smtClean="0">
                <a:uFillTx/>
              </a:rPr>
              <a:t>datagen</a:t>
            </a:r>
            <a:r>
              <a:rPr dirty="0" lang="en-US" smtClean="0">
                <a:uFillTx/>
              </a:rPr>
              <a:t> = </a:t>
            </a:r>
            <a:r>
              <a:rPr dirty="0" err="1" lang="en-US" smtClean="0">
                <a:uFillTx/>
              </a:rPr>
              <a:t>ImageDataGenerator</a:t>
            </a:r>
            <a:r>
              <a:rPr dirty="0" lang="en-US" smtClean="0">
                <a:uFillTx/>
              </a:rPr>
              <a:t>(</a:t>
            </a:r>
          </a:p>
          <a:p>
            <a:r>
              <a:rPr dirty="0" lang="en-US" smtClean="0">
                <a:uFillTx/>
              </a:rPr>
              <a:t>	 </a:t>
            </a:r>
            <a:r>
              <a:rPr dirty="0" err="1" lang="en-US" smtClean="0">
                <a:uFillTx/>
              </a:rPr>
              <a:t>rotation_range</a:t>
            </a:r>
            <a:r>
              <a:rPr dirty="0" lang="en-US" smtClean="0">
                <a:uFillTx/>
              </a:rPr>
              <a:t>=10,</a:t>
            </a:r>
          </a:p>
          <a:p>
            <a:r>
              <a:rPr dirty="0" lang="en-US" smtClean="0">
                <a:uFillTx/>
              </a:rPr>
              <a:t>	 </a:t>
            </a:r>
            <a:r>
              <a:rPr dirty="0" err="1" lang="en-US" smtClean="0">
                <a:uFillTx/>
              </a:rPr>
              <a:t>zoom_range</a:t>
            </a:r>
            <a:r>
              <a:rPr dirty="0" lang="en-US" smtClean="0">
                <a:uFillTx/>
              </a:rPr>
              <a:t>=0.1,</a:t>
            </a:r>
          </a:p>
          <a:p>
            <a:r>
              <a:rPr dirty="0" lang="en-US" smtClean="0">
                <a:uFillTx/>
              </a:rPr>
              <a:t>	 </a:t>
            </a:r>
            <a:r>
              <a:rPr dirty="0" err="1" lang="en-US" smtClean="0">
                <a:uFillTx/>
              </a:rPr>
              <a:t>width_shift_range</a:t>
            </a:r>
            <a:r>
              <a:rPr dirty="0" lang="en-US" smtClean="0">
                <a:uFillTx/>
              </a:rPr>
              <a:t>=0.1,</a:t>
            </a:r>
          </a:p>
          <a:p>
            <a:r>
              <a:rPr dirty="0" lang="en-US" smtClean="0">
                <a:uFillTx/>
              </a:rPr>
              <a:t>	 </a:t>
            </a:r>
            <a:r>
              <a:rPr dirty="0" err="1" lang="en-US" smtClean="0">
                <a:uFillTx/>
              </a:rPr>
              <a:t>height_shift_range</a:t>
            </a:r>
            <a:r>
              <a:rPr dirty="0" lang="en-US" smtClean="0">
                <a:uFillTx/>
              </a:rPr>
              <a:t>=0.1)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Slide Number Placeholder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22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en-US" smtClean="0">
                <a:uFillTx/>
              </a:rPr>
              <a:t>Fit the model with </a:t>
            </a:r>
            <a:r>
              <a:rPr dirty="0" err="1" lang="en-US" smtClean="0">
                <a:uFillTx/>
              </a:rPr>
              <a:t>fit_generator</a:t>
            </a:r>
            <a:r>
              <a:rPr dirty="0" lang="en-US" smtClean="0">
                <a:uFillTx/>
              </a:rPr>
              <a:t>()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en-US" smtClean="0">
                <a:uFillTx/>
              </a:rPr>
              <a:t>After creating an image generator, we can use </a:t>
            </a:r>
            <a:r>
              <a:rPr dirty="0" err="1" lang="en-US" smtClean="0">
                <a:uFillTx/>
              </a:rPr>
              <a:t>fit_generator</a:t>
            </a:r>
            <a:r>
              <a:rPr dirty="0" lang="en-US" smtClean="0">
                <a:uFillTx/>
              </a:rPr>
              <a:t>() 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23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TextBox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90600" y="2133600"/>
            <a:ext cx="7543800" cy="64633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r>
              <a:rPr dirty="0" err="1" lang="en-US" smtClean="0">
                <a:uFillTx/>
              </a:rPr>
              <a:t>model.fit_generator</a:t>
            </a:r>
            <a:r>
              <a:rPr dirty="0" lang="en-US" smtClean="0">
                <a:uFillTx/>
              </a:rPr>
              <a:t>(</a:t>
            </a:r>
            <a:r>
              <a:rPr dirty="0" err="1" lang="en-US" smtClean="0">
                <a:uFillTx/>
              </a:rPr>
              <a:t>datagen.flow</a:t>
            </a:r>
            <a:r>
              <a:rPr dirty="0" lang="en-US" smtClean="0">
                <a:uFillTx/>
              </a:rPr>
              <a:t>(</a:t>
            </a:r>
            <a:r>
              <a:rPr dirty="0" err="1" lang="en-US" smtClean="0">
                <a:uFillTx/>
              </a:rPr>
              <a:t>x_train</a:t>
            </a:r>
            <a:r>
              <a:rPr dirty="0" lang="en-US" smtClean="0">
                <a:uFillTx/>
              </a:rPr>
              <a:t>, </a:t>
            </a:r>
            <a:r>
              <a:rPr dirty="0" err="1" lang="en-US" smtClean="0">
                <a:uFillTx/>
              </a:rPr>
              <a:t>y_train</a:t>
            </a:r>
            <a:r>
              <a:rPr dirty="0" lang="en-US" smtClean="0">
                <a:uFillTx/>
              </a:rPr>
              <a:t>, </a:t>
            </a:r>
            <a:r>
              <a:rPr dirty="0" err="1" lang="en-US" smtClean="0">
                <a:uFillTx/>
              </a:rPr>
              <a:t>batch_size</a:t>
            </a:r>
            <a:r>
              <a:rPr dirty="0" lang="en-US" smtClean="0">
                <a:uFillTx/>
              </a:rPr>
              <a:t>=32), epochs=2)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24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" name="Title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09600" y="914400"/>
            <a:ext cx="7772400" cy="41148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pPr algn="ctr"/>
            <a:r>
              <a:rPr dirty="0" lang="en-US" smtClean="0" sz="3200">
                <a:uFillTx/>
              </a:rPr>
              <a:t>Hands On #2</a:t>
            </a:r>
            <a:br>
              <a:rPr dirty="0" lang="en-US" smtClean="0" sz="3200">
                <a:uFillTx/>
              </a:rPr>
            </a:br>
            <a:r>
              <a:rPr dirty="0" lang="en-US" smtClean="0" sz="3200">
                <a:uFillTx/>
              </a:rPr>
              <a:t/>
            </a:r>
            <a:br>
              <a:rPr dirty="0" lang="en-US" smtClean="0" sz="3200">
                <a:uFillTx/>
              </a:rPr>
            </a:br>
            <a:r>
              <a:rPr dirty="0" lang="en-US" smtClean="0" sz="3200">
                <a:uFillTx/>
              </a:rPr>
              <a:t>Transfer Learning using </a:t>
            </a:r>
            <a:r>
              <a:rPr dirty="0" lang="en-US" smtClean="0" sz="2800">
                <a:uFillTx/>
              </a:rPr>
              <a:t>MNIST dataset. </a:t>
            </a:r>
            <a:r>
              <a:rPr dirty="0" lang="en-US" smtClean="0" sz="3200">
                <a:uFillTx/>
              </a:rPr>
              <a:t/>
            </a:r>
            <a:br>
              <a:rPr dirty="0" lang="en-US" smtClean="0" sz="3200">
                <a:uFillTx/>
              </a:rPr>
            </a:br>
            <a:endParaRPr dirty="0"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Transfer Learning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19200"/>
            <a:ext cx="8001000" cy="4873752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algn="just"/>
            <a:r>
              <a:rPr dirty="0" err="1" lang="en-US" smtClean="0">
                <a:uFillTx/>
              </a:rPr>
              <a:t>Convolutional</a:t>
            </a:r>
            <a:r>
              <a:rPr dirty="0" lang="en-US" smtClean="0">
                <a:uFillTx/>
              </a:rPr>
              <a:t> neural networks require large datasets and a lot of computational time to train.</a:t>
            </a:r>
          </a:p>
          <a:p>
            <a:pPr algn="just"/>
            <a:endParaRPr dirty="0" lang="en-US" smtClean="0">
              <a:uFillTx/>
              <a:latin charset="-78" pitchFamily="18" typeface="Traditional Arabic"/>
              <a:cs charset="-78" pitchFamily="18" typeface="Traditional Arabic"/>
            </a:endParaRPr>
          </a:p>
          <a:p>
            <a:pPr algn="just"/>
            <a:r>
              <a:rPr dirty="0" lang="en-US" smtClean="0">
                <a:uFillTx/>
                <a:latin typeface="+mj-lt"/>
                <a:cs charset="-78" pitchFamily="18" typeface="Traditional Arabic"/>
              </a:rPr>
              <a:t>It is relatively rare to have a dataset of sufficient size.</a:t>
            </a:r>
          </a:p>
          <a:p>
            <a:pPr algn="just"/>
            <a:endParaRPr dirty="0" lang="de-DE" smtClean="0">
              <a:uFillTx/>
              <a:latin typeface="+mj-lt"/>
              <a:cs charset="-78" pitchFamily="18" typeface="Traditional Arabic"/>
            </a:endParaRPr>
          </a:p>
          <a:p>
            <a:pPr algn="just"/>
            <a:r>
              <a:rPr dirty="0" lang="en-US" smtClean="0">
                <a:uFillTx/>
              </a:rPr>
              <a:t>Instead of training the network from scratch, transfer learning utilizes a trained model on a different dataset, and adapts it to the problem that we're trying to solve.</a:t>
            </a:r>
            <a:endParaRPr dirty="0" lang="en-US" smtClean="0">
              <a:uFillTx/>
              <a:latin typeface="+mj-lt"/>
              <a:cs charset="-78" pitchFamily="18" typeface="Traditional Arabic"/>
            </a:endParaRPr>
          </a:p>
          <a:p>
            <a:pPr lvl="1"/>
            <a:endParaRPr dirty="0" lang="en-US" smtClean="0">
              <a:uFillTx/>
              <a:latin charset="-78" pitchFamily="18" typeface="Traditional Arabic"/>
              <a:cs charset="-78" pitchFamily="18" typeface="Traditional Arabic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25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Transfer Learning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22248"/>
            <a:ext cx="8001000" cy="4873752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de-DE" smtClean="0">
                <a:uFillTx/>
              </a:rPr>
              <a:t>There are </a:t>
            </a:r>
            <a:r>
              <a:rPr dirty="0" err="1" lang="de-DE" smtClean="0">
                <a:uFillTx/>
              </a:rPr>
              <a:t>two</a:t>
            </a:r>
            <a:r>
              <a:rPr dirty="0" lang="de-DE" smtClean="0">
                <a:uFillTx/>
              </a:rPr>
              <a:t> </a:t>
            </a:r>
            <a:r>
              <a:rPr dirty="0" err="1" lang="de-DE" smtClean="0">
                <a:uFillTx/>
              </a:rPr>
              <a:t>strategies</a:t>
            </a:r>
            <a:r>
              <a:rPr dirty="0" lang="de-DE" smtClean="0">
                <a:uFillTx/>
              </a:rPr>
              <a:t> </a:t>
            </a:r>
          </a:p>
          <a:p>
            <a:pPr lvl="1"/>
            <a:r>
              <a:rPr dirty="0" err="1" lang="en-US" smtClean="0">
                <a:uFillTx/>
                <a:latin typeface="+mj-lt"/>
                <a:cs charset="-78" pitchFamily="18" typeface="Traditional Arabic"/>
              </a:rPr>
              <a:t>ConvNet</a:t>
            </a:r>
            <a:r>
              <a:rPr dirty="0" lang="en-US" smtClean="0">
                <a:uFillTx/>
                <a:latin typeface="+mj-lt"/>
                <a:cs charset="-78" pitchFamily="18" typeface="Traditional Arabic"/>
              </a:rPr>
              <a:t> as fixed feature extractor</a:t>
            </a:r>
          </a:p>
          <a:p>
            <a:pPr lvl="2"/>
            <a:r>
              <a:rPr dirty="0" lang="de-DE" smtClean="0">
                <a:uFillTx/>
                <a:latin typeface="+mj-lt"/>
                <a:cs charset="-78" pitchFamily="18" typeface="Traditional Arabic"/>
              </a:rPr>
              <a:t>Remove the last layer</a:t>
            </a:r>
          </a:p>
          <a:p>
            <a:pPr lvl="2"/>
            <a:r>
              <a:rPr dirty="0" lang="de-DE" smtClean="0">
                <a:uFillTx/>
                <a:latin typeface="+mj-lt"/>
                <a:cs charset="-78" pitchFamily="18" typeface="Traditional Arabic"/>
              </a:rPr>
              <a:t>Freeze the weights</a:t>
            </a:r>
          </a:p>
          <a:p>
            <a:pPr lvl="2"/>
            <a:r>
              <a:rPr dirty="0" lang="de-DE" smtClean="0">
                <a:uFillTx/>
                <a:latin typeface="+mj-lt"/>
                <a:cs charset="-78" pitchFamily="18" typeface="Traditional Arabic"/>
              </a:rPr>
              <a:t>Train machine classifier on the network output</a:t>
            </a:r>
          </a:p>
          <a:p>
            <a:pPr lvl="1">
              <a:buNone/>
            </a:pPr>
            <a:endParaRPr dirty="0" lang="en-US" smtClean="0">
              <a:uFillTx/>
              <a:latin typeface="+mj-lt"/>
              <a:cs charset="-78" pitchFamily="18" typeface="Traditional Arabic"/>
            </a:endParaRPr>
          </a:p>
          <a:p>
            <a:pPr lvl="1"/>
            <a:r>
              <a:rPr dirty="0" lang="en-US" smtClean="0">
                <a:uFillTx/>
                <a:latin typeface="+mj-lt"/>
                <a:cs charset="-78" pitchFamily="18" typeface="Traditional Arabic"/>
              </a:rPr>
              <a:t>Fine-tuning the </a:t>
            </a:r>
            <a:r>
              <a:rPr dirty="0" err="1" lang="en-US" smtClean="0">
                <a:uFillTx/>
                <a:latin typeface="+mj-lt"/>
                <a:cs charset="-78" pitchFamily="18" typeface="Traditional Arabic"/>
              </a:rPr>
              <a:t>ConvNet</a:t>
            </a:r>
            <a:r>
              <a:rPr dirty="0" lang="en-US" smtClean="0">
                <a:uFillTx/>
                <a:latin typeface="+mj-lt"/>
                <a:cs charset="-78" pitchFamily="18" typeface="Traditional Arabic"/>
              </a:rPr>
              <a:t>.</a:t>
            </a:r>
          </a:p>
          <a:p>
            <a:pPr lvl="2"/>
            <a:r>
              <a:rPr dirty="0" lang="de-DE" smtClean="0">
                <a:uFillTx/>
                <a:latin typeface="+mj-lt"/>
                <a:cs charset="-78" pitchFamily="18" typeface="Traditional Arabic"/>
              </a:rPr>
              <a:t>Use weights of trained model </a:t>
            </a:r>
            <a:r>
              <a:rPr dirty="0" lang="en-US" smtClean="0">
                <a:uFillTx/>
              </a:rPr>
              <a:t>as an initialization to the network.</a:t>
            </a:r>
            <a:endParaRPr dirty="0" lang="en-US" smtClean="0">
              <a:uFillTx/>
              <a:latin typeface="+mj-lt"/>
              <a:cs charset="-78" pitchFamily="18" typeface="Traditional Arabic"/>
            </a:endParaRPr>
          </a:p>
          <a:p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26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7"/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10"/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1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13"/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16"/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7">
                      <p:stCondLst>
                        <p:cond delay="indefinite"/>
                      </p:stCondLst>
                      <p:childTnLst>
                        <p:par>
                          <p:cTn fill="hold" id="18">
                            <p:stCondLst>
                              <p:cond delay="0"/>
                            </p:stCondLst>
                            <p:childTnLst>
                              <p:par>
                                <p:cTn fill="hold" id="19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21"/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2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24"/>
                                        <p:tgtEl>
                                          <p:spTgt spid="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 smtClean="0">
                <a:uFillTx/>
              </a:rPr>
              <a:t>Loading and Preprocessing 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19200"/>
            <a:ext cx="8001000" cy="4873752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pPr algn="just"/>
            <a:r>
              <a:rPr dirty="0" lang="en-US" smtClean="0">
                <a:uFillTx/>
              </a:rPr>
              <a:t>Loading and preprocessing of  MNIST dataset is similar to hands on #1</a:t>
            </a:r>
          </a:p>
          <a:p>
            <a:pPr algn="just"/>
            <a:endParaRPr dirty="0" lang="en-US" smtClean="0">
              <a:uFillTx/>
            </a:endParaRPr>
          </a:p>
          <a:p>
            <a:pPr algn="just"/>
            <a:r>
              <a:rPr dirty="0" lang="en-US" smtClean="0">
                <a:uFillTx/>
              </a:rPr>
              <a:t>The only difference is that, we have to convert MNIST dataset to RGB instead of Grey scale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27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TextBox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62000" y="3352800"/>
            <a:ext cx="7696200" cy="116955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r>
              <a:rPr dirty="0" err="1" lang="en-US" smtClean="0" sz="1400">
                <a:uFillTx/>
              </a:rPr>
              <a:t>x_train</a:t>
            </a:r>
            <a:r>
              <a:rPr dirty="0" lang="en-US" smtClean="0" sz="1400">
                <a:uFillTx/>
              </a:rPr>
              <a:t> = [cv2.cvtColor(cv2.resize(</a:t>
            </a:r>
            <a:r>
              <a:rPr dirty="0" err="1" lang="en-US" smtClean="0" sz="1400">
                <a:uFillTx/>
              </a:rPr>
              <a:t>i</a:t>
            </a:r>
            <a:r>
              <a:rPr dirty="0" lang="en-US" smtClean="0" sz="1400">
                <a:uFillTx/>
              </a:rPr>
              <a:t>, (32,32)), cv2.COLOR_GRAY2BGR) for </a:t>
            </a:r>
            <a:r>
              <a:rPr dirty="0" err="1" lang="en-US" smtClean="0" sz="1400">
                <a:uFillTx/>
              </a:rPr>
              <a:t>i</a:t>
            </a:r>
            <a:r>
              <a:rPr dirty="0" lang="en-US" smtClean="0" sz="1400">
                <a:uFillTx/>
              </a:rPr>
              <a:t> in </a:t>
            </a:r>
            <a:r>
              <a:rPr dirty="0" err="1" lang="en-US" smtClean="0" sz="1400">
                <a:uFillTx/>
              </a:rPr>
              <a:t>x_train</a:t>
            </a:r>
            <a:r>
              <a:rPr dirty="0" lang="en-US" smtClean="0" sz="1400">
                <a:uFillTx/>
              </a:rPr>
              <a:t>]</a:t>
            </a:r>
          </a:p>
          <a:p>
            <a:r>
              <a:rPr dirty="0" err="1" lang="en-US" smtClean="0" sz="1400">
                <a:uFillTx/>
              </a:rPr>
              <a:t>x_train</a:t>
            </a:r>
            <a:r>
              <a:rPr dirty="0" lang="en-US" smtClean="0" sz="1400">
                <a:uFillTx/>
              </a:rPr>
              <a:t> = </a:t>
            </a:r>
            <a:r>
              <a:rPr dirty="0" err="1" lang="en-US" smtClean="0" sz="1400">
                <a:uFillTx/>
              </a:rPr>
              <a:t>np.concatenate</a:t>
            </a:r>
            <a:r>
              <a:rPr dirty="0" lang="en-US" smtClean="0" sz="1400">
                <a:uFillTx/>
              </a:rPr>
              <a:t>([</a:t>
            </a:r>
            <a:r>
              <a:rPr dirty="0" err="1" lang="en-US" smtClean="0" sz="1400">
                <a:uFillTx/>
              </a:rPr>
              <a:t>arr</a:t>
            </a:r>
            <a:r>
              <a:rPr dirty="0" lang="en-US" smtClean="0" sz="1400">
                <a:uFillTx/>
              </a:rPr>
              <a:t>[</a:t>
            </a:r>
            <a:r>
              <a:rPr dirty="0" err="1" lang="en-US" smtClean="0" sz="1400">
                <a:uFillTx/>
              </a:rPr>
              <a:t>np.newaxis</a:t>
            </a:r>
            <a:r>
              <a:rPr dirty="0" lang="en-US" smtClean="0" sz="1400">
                <a:uFillTx/>
              </a:rPr>
              <a:t>] for </a:t>
            </a:r>
            <a:r>
              <a:rPr dirty="0" err="1" lang="en-US" smtClean="0" sz="1400">
                <a:uFillTx/>
              </a:rPr>
              <a:t>arr</a:t>
            </a:r>
            <a:r>
              <a:rPr dirty="0" lang="en-US" smtClean="0" sz="1400">
                <a:uFillTx/>
              </a:rPr>
              <a:t> in </a:t>
            </a:r>
            <a:r>
              <a:rPr dirty="0" err="1" lang="en-US" smtClean="0" sz="1400">
                <a:uFillTx/>
              </a:rPr>
              <a:t>x_train</a:t>
            </a:r>
            <a:r>
              <a:rPr dirty="0" lang="en-US" smtClean="0" sz="1400">
                <a:uFillTx/>
              </a:rPr>
              <a:t>]).</a:t>
            </a:r>
            <a:r>
              <a:rPr dirty="0" err="1" lang="en-US" smtClean="0" sz="1400">
                <a:uFillTx/>
              </a:rPr>
              <a:t>astype</a:t>
            </a:r>
            <a:r>
              <a:rPr dirty="0" lang="en-US" smtClean="0" sz="1400">
                <a:uFillTx/>
              </a:rPr>
              <a:t>('float32')</a:t>
            </a:r>
          </a:p>
          <a:p>
            <a:endParaRPr dirty="0" lang="en-US" smtClean="0" sz="1400">
              <a:uFillTx/>
            </a:endParaRPr>
          </a:p>
          <a:p>
            <a:r>
              <a:rPr dirty="0" err="1" lang="en-US" smtClean="0" sz="1400">
                <a:uFillTx/>
              </a:rPr>
              <a:t>x_test</a:t>
            </a:r>
            <a:r>
              <a:rPr dirty="0" lang="en-US" smtClean="0" sz="1400">
                <a:uFillTx/>
              </a:rPr>
              <a:t> = [cv2.cvtColor(cv2.resize(</a:t>
            </a:r>
            <a:r>
              <a:rPr dirty="0" err="1" lang="en-US" smtClean="0" sz="1400">
                <a:uFillTx/>
              </a:rPr>
              <a:t>i</a:t>
            </a:r>
            <a:r>
              <a:rPr dirty="0" lang="en-US" smtClean="0" sz="1400">
                <a:uFillTx/>
              </a:rPr>
              <a:t>, (32,32)), cv2.COLOR_GRAY2BGR) for </a:t>
            </a:r>
            <a:r>
              <a:rPr dirty="0" err="1" lang="en-US" smtClean="0" sz="1400">
                <a:uFillTx/>
              </a:rPr>
              <a:t>i</a:t>
            </a:r>
            <a:r>
              <a:rPr dirty="0" lang="en-US" smtClean="0" sz="1400">
                <a:uFillTx/>
              </a:rPr>
              <a:t> in </a:t>
            </a:r>
            <a:r>
              <a:rPr dirty="0" err="1" lang="en-US" smtClean="0" sz="1400">
                <a:uFillTx/>
              </a:rPr>
              <a:t>x_test</a:t>
            </a:r>
            <a:r>
              <a:rPr dirty="0" lang="en-US" smtClean="0" sz="1400">
                <a:uFillTx/>
              </a:rPr>
              <a:t>]</a:t>
            </a:r>
          </a:p>
          <a:p>
            <a:r>
              <a:rPr dirty="0" err="1" lang="en-US" smtClean="0" sz="1400">
                <a:uFillTx/>
              </a:rPr>
              <a:t>x_test</a:t>
            </a:r>
            <a:r>
              <a:rPr dirty="0" lang="en-US" smtClean="0" sz="1400">
                <a:uFillTx/>
              </a:rPr>
              <a:t> = </a:t>
            </a:r>
            <a:r>
              <a:rPr dirty="0" err="1" lang="en-US" smtClean="0" sz="1400">
                <a:uFillTx/>
              </a:rPr>
              <a:t>np.concatenate</a:t>
            </a:r>
            <a:r>
              <a:rPr dirty="0" lang="en-US" smtClean="0" sz="1400">
                <a:uFillTx/>
              </a:rPr>
              <a:t>([</a:t>
            </a:r>
            <a:r>
              <a:rPr dirty="0" err="1" lang="en-US" smtClean="0" sz="1400">
                <a:uFillTx/>
              </a:rPr>
              <a:t>arr</a:t>
            </a:r>
            <a:r>
              <a:rPr dirty="0" lang="en-US" smtClean="0" sz="1400">
                <a:uFillTx/>
              </a:rPr>
              <a:t>[</a:t>
            </a:r>
            <a:r>
              <a:rPr dirty="0" err="1" lang="en-US" smtClean="0" sz="1400">
                <a:uFillTx/>
              </a:rPr>
              <a:t>np.newaxis</a:t>
            </a:r>
            <a:r>
              <a:rPr dirty="0" lang="en-US" smtClean="0" sz="1400">
                <a:uFillTx/>
              </a:rPr>
              <a:t>] for </a:t>
            </a:r>
            <a:r>
              <a:rPr dirty="0" err="1" lang="en-US" smtClean="0" sz="1400">
                <a:uFillTx/>
              </a:rPr>
              <a:t>arr</a:t>
            </a:r>
            <a:r>
              <a:rPr dirty="0" lang="en-US" smtClean="0" sz="1400">
                <a:uFillTx/>
              </a:rPr>
              <a:t> in </a:t>
            </a:r>
            <a:r>
              <a:rPr dirty="0" err="1" lang="en-US" smtClean="0" sz="1400">
                <a:uFillTx/>
              </a:rPr>
              <a:t>x_test</a:t>
            </a:r>
            <a:r>
              <a:rPr dirty="0" lang="en-US" smtClean="0" sz="1400">
                <a:uFillTx/>
              </a:rPr>
              <a:t>]).</a:t>
            </a:r>
            <a:r>
              <a:rPr dirty="0" err="1" lang="en-US" smtClean="0" sz="1400">
                <a:uFillTx/>
              </a:rPr>
              <a:t>astype</a:t>
            </a:r>
            <a:r>
              <a:rPr dirty="0" lang="en-US" smtClean="0" sz="1400">
                <a:uFillTx/>
              </a:rPr>
              <a:t>('float32') </a:t>
            </a:r>
            <a:endParaRPr dirty="0" lang="en-US" sz="1400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err="1" lang="en-US" smtClean="0">
                <a:uFillTx/>
              </a:rPr>
              <a:t>Pretrained</a:t>
            </a:r>
            <a:r>
              <a:rPr dirty="0" lang="en-US" smtClean="0">
                <a:uFillTx/>
              </a:rPr>
              <a:t> Models in </a:t>
            </a:r>
            <a:r>
              <a:rPr dirty="0" err="1" lang="en-US" smtClean="0">
                <a:uFillTx/>
              </a:rPr>
              <a:t>Keras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19200"/>
            <a:ext cx="8077200" cy="52578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pPr algn="just"/>
            <a:r>
              <a:rPr dirty="0" err="1" lang="en-US" smtClean="0">
                <a:uFillTx/>
              </a:rPr>
              <a:t>Keras</a:t>
            </a:r>
            <a:r>
              <a:rPr dirty="0" lang="en-US" smtClean="0">
                <a:uFillTx/>
              </a:rPr>
              <a:t> Applications offer 10 </a:t>
            </a:r>
            <a:r>
              <a:rPr dirty="0" err="1" lang="en-US" smtClean="0">
                <a:uFillTx/>
              </a:rPr>
              <a:t>pretrained</a:t>
            </a:r>
            <a:r>
              <a:rPr dirty="0" lang="en-US" smtClean="0">
                <a:uFillTx/>
              </a:rPr>
              <a:t> models for image classification with weights trained on </a:t>
            </a:r>
            <a:r>
              <a:rPr dirty="0" err="1" lang="en-US" smtClean="0">
                <a:uFillTx/>
              </a:rPr>
              <a:t>ImageNet</a:t>
            </a:r>
            <a:r>
              <a:rPr dirty="0" lang="en-US" smtClean="0">
                <a:uFillTx/>
              </a:rPr>
              <a:t>.</a:t>
            </a:r>
          </a:p>
          <a:p>
            <a:pPr algn="just"/>
            <a:r>
              <a:rPr dirty="0" lang="en-US" smtClean="0">
                <a:uFillTx/>
              </a:rPr>
              <a:t>These models can be used for prediction, feature extraction, and fine-tuning.</a:t>
            </a:r>
          </a:p>
          <a:p>
            <a:pPr algn="just"/>
            <a:endParaRPr dirty="0" lang="en-US" smtClean="0">
              <a:uFillTx/>
            </a:endParaRPr>
          </a:p>
          <a:p>
            <a:pPr algn="just"/>
            <a:r>
              <a:rPr dirty="0" lang="en-US" smtClean="0">
                <a:uFillTx/>
              </a:rPr>
              <a:t>In this tutorial, we will use VGG16.</a:t>
            </a:r>
            <a:endParaRPr dirty="0" lang="en-US" smtClean="0">
              <a:uFillTx/>
            </a:endParaRPr>
          </a:p>
          <a:p>
            <a:pPr algn="just"/>
            <a:endParaRPr dirty="0" lang="en-US" smtClean="0">
              <a:uFillTx/>
            </a:endParaRPr>
          </a:p>
          <a:p>
            <a:pPr algn="just"/>
            <a:r>
              <a:rPr dirty="0" lang="en-US" smtClean="0">
                <a:uFillTx/>
              </a:rPr>
              <a:t>Follow the Notebook for the full example.</a:t>
            </a:r>
          </a:p>
          <a:p>
            <a:pPr algn="just"/>
            <a:endParaRPr dirty="0" lang="en-US" smtClean="0">
              <a:uFillTx/>
            </a:endParaRPr>
          </a:p>
          <a:p>
            <a:pPr algn="just"/>
            <a:endParaRPr dirty="0" lang="en-US" smtClean="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28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29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" name="Title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1000" y="2286000"/>
            <a:ext cx="7772400" cy="28194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pPr algn="ctr"/>
            <a:r>
              <a:rPr dirty="0" lang="en-US" smtClean="0" sz="3200">
                <a:uFillTx/>
              </a:rPr>
              <a:t>CAFFE</a:t>
            </a:r>
            <a:br>
              <a:rPr dirty="0" lang="en-US" smtClean="0" sz="3200">
                <a:uFillTx/>
              </a:rPr>
            </a:br>
            <a:r>
              <a:rPr dirty="0" lang="en-US" smtClean="0" sz="3200">
                <a:uFillTx/>
              </a:rPr>
              <a:t/>
            </a:r>
            <a:br>
              <a:rPr dirty="0" lang="en-US" smtClean="0" sz="3200">
                <a:uFillTx/>
              </a:rPr>
            </a:br>
            <a:r>
              <a:rPr dirty="0" lang="en-US" smtClean="0" sz="3200">
                <a:uFillTx/>
              </a:rPr>
              <a:t/>
            </a:r>
            <a:br>
              <a:rPr dirty="0" lang="en-US" smtClean="0" sz="3200">
                <a:uFillTx/>
              </a:rPr>
            </a:br>
            <a:endParaRPr dirty="0"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FrameWorks Comparison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All </a:t>
            </a:r>
            <a:r>
              <a:rPr dirty="0" err="1" lang="de-DE" smtClean="0">
                <a:uFillTx/>
              </a:rPr>
              <a:t>are</a:t>
            </a:r>
            <a:r>
              <a:rPr dirty="0" lang="de-DE" smtClean="0">
                <a:uFillTx/>
              </a:rPr>
              <a:t> </a:t>
            </a:r>
            <a:r>
              <a:rPr dirty="0" err="1" lang="de-DE" smtClean="0">
                <a:uFillTx/>
              </a:rPr>
              <a:t>deep</a:t>
            </a:r>
            <a:r>
              <a:rPr dirty="0" lang="de-DE" smtClean="0">
                <a:uFillTx/>
              </a:rPr>
              <a:t> </a:t>
            </a:r>
            <a:r>
              <a:rPr dirty="0" err="1" lang="de-DE" smtClean="0">
                <a:uFillTx/>
              </a:rPr>
              <a:t>learning</a:t>
            </a:r>
            <a:r>
              <a:rPr dirty="0" lang="de-DE" smtClean="0">
                <a:uFillTx/>
              </a:rPr>
              <a:t> </a:t>
            </a:r>
            <a:r>
              <a:rPr dirty="0" err="1" lang="de-DE" smtClean="0">
                <a:uFillTx/>
              </a:rPr>
              <a:t>frameworks</a:t>
            </a:r>
            <a:endParaRPr dirty="0" lang="de-DE" smtClean="0">
              <a:uFillTx/>
            </a:endParaRPr>
          </a:p>
          <a:p>
            <a:r>
              <a:rPr dirty="0" lang="de-DE" smtClean="0">
                <a:uFillTx/>
              </a:rPr>
              <a:t>Open Source</a:t>
            </a:r>
          </a:p>
          <a:p>
            <a:r>
              <a:rPr dirty="0" lang="de-DE" smtClean="0">
                <a:uFillTx/>
              </a:rPr>
              <a:t>Include scripting and prototyping</a:t>
            </a:r>
          </a:p>
          <a:p>
            <a:endParaRPr dirty="0" lang="de-DE" smtClean="0">
              <a:uFillTx/>
            </a:endParaRPr>
          </a:p>
          <a:p>
            <a:pPr>
              <a:buNone/>
            </a:pPr>
            <a:r>
              <a:rPr dirty="0" lang="de-DE" smtClean="0">
                <a:uFillTx/>
              </a:rPr>
              <a:t>Is there a winner?</a:t>
            </a:r>
          </a:p>
          <a:p>
            <a:pPr indent="0" marL="0">
              <a:spcBef>
                <a:spcPts val="0"/>
              </a:spcBef>
              <a:buNone/>
              <a:defRPr>
                <a:uFillTx/>
              </a:defRPr>
            </a:pPr>
            <a:r>
              <a:rPr dirty="0" lang="de-DE" smtClean="0">
                <a:uFillTx/>
              </a:rPr>
              <a:t>	</a:t>
            </a:r>
            <a:r>
              <a:rPr dirty="0" lang="en-US" smtClean="0">
                <a:uFillTx/>
              </a:rPr>
              <a:t>No strict winners – you have to experiment 	by yourself and choose the framework that 	best fits your work and your knowledge.</a:t>
            </a:r>
          </a:p>
          <a:p>
            <a:endParaRPr dirty="0" lang="en-US" smtClean="0">
              <a:uFillTx/>
            </a:endParaRPr>
          </a:p>
          <a:p>
            <a:pPr>
              <a:buNone/>
            </a:pPr>
            <a:endParaRPr dirty="0" lang="de-DE" smtClean="0">
              <a:uFillTx/>
            </a:endParaRPr>
          </a:p>
          <a:p>
            <a:endParaRPr dirty="0" lang="de-DE" smtClean="0">
              <a:uFillTx/>
            </a:endParaRPr>
          </a:p>
          <a:p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3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7"/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12"/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 fontScale="90000"/>
          </a:bodyPr>
          <a:lstStyle/>
          <a:p>
            <a:r>
              <a:rPr dirty="0" lang="de-DE" smtClean="0">
                <a:uFillTx/>
              </a:rPr>
              <a:t>Caffe</a:t>
            </a:r>
            <a:br>
              <a:rPr dirty="0" lang="de-DE" smtClean="0">
                <a:uFillTx/>
              </a:rPr>
            </a:br>
            <a:r>
              <a:rPr dirty="0" lang="de-DE" smtClean="0" sz="2200" u="sng">
                <a:solidFill>
                  <a:srgbClr val="FF0000"/>
                </a:solidFill>
                <a:uFillTx/>
              </a:rPr>
              <a:t>C</a:t>
            </a:r>
            <a:r>
              <a:rPr dirty="0" lang="de-DE" smtClean="0" sz="2200">
                <a:uFillTx/>
              </a:rPr>
              <a:t>onvolution </a:t>
            </a:r>
            <a:r>
              <a:rPr dirty="0" lang="de-DE" smtClean="0" sz="2200" u="sng">
                <a:solidFill>
                  <a:srgbClr val="FF0000"/>
                </a:solidFill>
                <a:uFillTx/>
              </a:rPr>
              <a:t>A</a:t>
            </a:r>
            <a:r>
              <a:rPr dirty="0" lang="de-DE" smtClean="0" sz="2200">
                <a:uFillTx/>
              </a:rPr>
              <a:t>rchitecture for </a:t>
            </a:r>
            <a:r>
              <a:rPr dirty="0" lang="de-DE" smtClean="0" sz="2200" u="sng">
                <a:solidFill>
                  <a:srgbClr val="FF0000"/>
                </a:solidFill>
                <a:uFillTx/>
              </a:rPr>
              <a:t>F</a:t>
            </a:r>
            <a:r>
              <a:rPr dirty="0" lang="de-DE" smtClean="0" sz="2200">
                <a:uFillTx/>
              </a:rPr>
              <a:t>ast </a:t>
            </a:r>
            <a:r>
              <a:rPr dirty="0" lang="de-DE" smtClean="0" sz="2200" u="sng">
                <a:solidFill>
                  <a:srgbClr val="FF0000"/>
                </a:solidFill>
                <a:uFillTx/>
              </a:rPr>
              <a:t>F</a:t>
            </a:r>
            <a:r>
              <a:rPr dirty="0" lang="de-DE" smtClean="0" sz="2200">
                <a:uFillTx/>
              </a:rPr>
              <a:t>eature </a:t>
            </a:r>
            <a:r>
              <a:rPr dirty="0" lang="de-DE" smtClean="0" sz="2200" u="sng">
                <a:solidFill>
                  <a:srgbClr val="FF0000"/>
                </a:solidFill>
                <a:uFillTx/>
              </a:rPr>
              <a:t>E</a:t>
            </a:r>
            <a:r>
              <a:rPr dirty="0" lang="de-DE" smtClean="0" sz="2200">
                <a:uFillTx/>
              </a:rPr>
              <a:t>mbedding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Open-Source framework for deep learning</a:t>
            </a:r>
          </a:p>
          <a:p>
            <a:endParaRPr dirty="0" lang="de-DE" smtClean="0">
              <a:uFillTx/>
            </a:endParaRPr>
          </a:p>
          <a:p>
            <a:r>
              <a:rPr dirty="0" lang="de-DE" smtClean="0">
                <a:uFillTx/>
              </a:rPr>
              <a:t>Pure C++/CUDA architecture for deep learning</a:t>
            </a:r>
          </a:p>
          <a:p>
            <a:r>
              <a:rPr dirty="0" lang="de-DE" smtClean="0">
                <a:uFillTx/>
              </a:rPr>
              <a:t>Command line, Python, and Matlab interfaces</a:t>
            </a:r>
          </a:p>
          <a:p>
            <a:r>
              <a:rPr dirty="0" lang="de-DE" smtClean="0">
                <a:uFillTx/>
              </a:rPr>
              <a:t>Fast, well-tested code</a:t>
            </a:r>
          </a:p>
          <a:p>
            <a:r>
              <a:rPr dirty="0" lang="de-DE" smtClean="0">
                <a:uFillTx/>
              </a:rPr>
              <a:t>Seamless switch between CPU and GPU</a:t>
            </a:r>
          </a:p>
          <a:p>
            <a:endParaRPr dirty="0" lang="de-DE" smtClean="0">
              <a:uFillTx/>
            </a:endParaRPr>
          </a:p>
          <a:p>
            <a:pPr>
              <a:buNone/>
            </a:pPr>
            <a:r>
              <a:rPr dirty="0" lang="de-DE" smtClean="0">
                <a:uFillTx/>
              </a:rPr>
              <a:t>   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30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TextBox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62000" y="1600200"/>
            <a:ext cx="4572000" cy="381000"/>
          </a:xfrm>
          <a:prstGeom prst="rect">
            <a:avLst/>
          </a:prstGeom>
          <a:noFill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r>
              <a:rPr dirty="0" lang="en-US" smtClean="0">
                <a:uFillTx/>
                <a:hlinkClick r:id="rId2"/>
              </a:rPr>
              <a:t>http://caffe.berkeleyvision.org/</a:t>
            </a:r>
            <a:endParaRPr dirty="0"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7"/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12"/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17"/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id="20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22"/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Caffe Layers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98448"/>
            <a:ext cx="7467600" cy="4873752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 lnSpcReduction="10000"/>
          </a:bodyPr>
          <a:lstStyle/>
          <a:p>
            <a:r>
              <a:rPr dirty="0" lang="de-DE" smtClean="0">
                <a:uFillTx/>
              </a:rPr>
              <a:t>Caffe model</a:t>
            </a:r>
          </a:p>
          <a:p>
            <a:pPr lvl="1"/>
            <a:r>
              <a:rPr dirty="0" lang="en-US" smtClean="0">
                <a:uFillTx/>
                <a:latin charset="0" pitchFamily="18" typeface="Times New Roman"/>
                <a:cs charset="0" pitchFamily="18" typeface="Times New Roman"/>
              </a:rPr>
              <a:t>The model architecture should be defined in a protocol buffer definition file (</a:t>
            </a:r>
            <a:r>
              <a:rPr dirty="0" err="1" lang="en-US" smtClean="0">
                <a:uFillTx/>
                <a:latin charset="0" pitchFamily="18" typeface="Times New Roman"/>
                <a:cs charset="0" pitchFamily="18" typeface="Times New Roman"/>
              </a:rPr>
              <a:t>prototxt</a:t>
            </a:r>
            <a:r>
              <a:rPr dirty="0" lang="en-US" smtClean="0">
                <a:uFillTx/>
                <a:latin charset="0" pitchFamily="18" typeface="Times New Roman"/>
                <a:cs charset="0" pitchFamily="18" typeface="Times New Roman"/>
              </a:rPr>
              <a:t>)</a:t>
            </a:r>
          </a:p>
          <a:p>
            <a:pPr lvl="1"/>
            <a:endParaRPr dirty="0" lang="de-DE" smtClean="0">
              <a:uFillTx/>
              <a:latin charset="0" pitchFamily="18" typeface="Times New Roman"/>
              <a:cs charset="0" pitchFamily="18" typeface="Times New Roman"/>
            </a:endParaRPr>
          </a:p>
          <a:p>
            <a:r>
              <a:rPr dirty="0" lang="de-DE" smtClean="0">
                <a:uFillTx/>
                <a:latin charset="0" pitchFamily="18" typeface="Times New Roman"/>
                <a:cs charset="0" pitchFamily="18" typeface="Times New Roman"/>
              </a:rPr>
              <a:t>Layer Catalogue</a:t>
            </a:r>
            <a:endParaRPr dirty="0" lang="en-US" smtClean="0">
              <a:uFillTx/>
              <a:latin charset="0" pitchFamily="18" typeface="Times New Roman"/>
              <a:cs charset="0" pitchFamily="18" typeface="Times New Roman"/>
            </a:endParaRPr>
          </a:p>
          <a:p>
            <a:pPr lvl="1"/>
            <a:r>
              <a:rPr dirty="0" lang="en-US" smtClean="0">
                <a:uFillTx/>
                <a:latin charset="0" pitchFamily="18" typeface="Times New Roman"/>
                <a:cs charset="0" pitchFamily="18" typeface="Times New Roman"/>
              </a:rPr>
              <a:t>Data Layers</a:t>
            </a:r>
          </a:p>
          <a:p>
            <a:pPr fontAlgn="base" lvl="1"/>
            <a:r>
              <a:rPr dirty="0" lang="en-US" smtClean="0">
                <a:uFillTx/>
                <a:latin charset="0" pitchFamily="18" typeface="Times New Roman"/>
                <a:cs charset="0" pitchFamily="18" typeface="Times New Roman"/>
              </a:rPr>
              <a:t>Vision Layers</a:t>
            </a:r>
          </a:p>
          <a:p>
            <a:pPr lvl="1"/>
            <a:r>
              <a:rPr dirty="0" lang="en-US" smtClean="0">
                <a:uFillTx/>
                <a:latin charset="0" pitchFamily="18" typeface="Times New Roman"/>
                <a:cs charset="0" pitchFamily="18" typeface="Times New Roman"/>
              </a:rPr>
              <a:t>Recurrent Layers</a:t>
            </a:r>
          </a:p>
          <a:p>
            <a:pPr lvl="1"/>
            <a:r>
              <a:rPr dirty="0" lang="en-US" smtClean="0">
                <a:uFillTx/>
                <a:latin charset="0" pitchFamily="18" typeface="Times New Roman"/>
                <a:cs charset="0" pitchFamily="18" typeface="Times New Roman"/>
              </a:rPr>
              <a:t>Common Layers</a:t>
            </a:r>
          </a:p>
          <a:p>
            <a:pPr lvl="1"/>
            <a:r>
              <a:rPr dirty="0" lang="en-US" smtClean="0">
                <a:uFillTx/>
                <a:latin charset="0" pitchFamily="18" typeface="Times New Roman"/>
                <a:cs charset="0" pitchFamily="18" typeface="Times New Roman"/>
              </a:rPr>
              <a:t>Normalization Layers</a:t>
            </a:r>
          </a:p>
          <a:p>
            <a:pPr lvl="1"/>
            <a:r>
              <a:rPr dirty="0" lang="en-US" smtClean="0">
                <a:uFillTx/>
                <a:latin charset="0" pitchFamily="18" typeface="Times New Roman"/>
                <a:cs charset="0" pitchFamily="18" typeface="Times New Roman"/>
              </a:rPr>
              <a:t>Activation / Neuron Layers</a:t>
            </a:r>
          </a:p>
          <a:p>
            <a:pPr lvl="1"/>
            <a:r>
              <a:rPr dirty="0" lang="en-US" smtClean="0">
                <a:uFillTx/>
                <a:latin charset="0" pitchFamily="18" typeface="Times New Roman"/>
                <a:cs charset="0" pitchFamily="18" typeface="Times New Roman"/>
              </a:rPr>
              <a:t>Utility Layers</a:t>
            </a:r>
          </a:p>
          <a:p>
            <a:pPr lvl="1"/>
            <a:r>
              <a:rPr dirty="0" lang="en-US" smtClean="0">
                <a:uFillTx/>
                <a:latin charset="0" pitchFamily="18" typeface="Times New Roman"/>
                <a:cs charset="0" pitchFamily="18" typeface="Times New Roman"/>
              </a:rPr>
              <a:t>Loss Layers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31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Data Layer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Image Data</a:t>
            </a:r>
          </a:p>
          <a:p>
            <a:pPr lvl="1"/>
            <a:r>
              <a:rPr dirty="0" lang="de-DE" smtClean="0">
                <a:uFillTx/>
              </a:rPr>
              <a:t>Read raw images</a:t>
            </a:r>
          </a:p>
          <a:p>
            <a:pPr lvl="1"/>
            <a:endParaRPr dirty="0" lang="de-DE" smtClean="0">
              <a:uFillTx/>
            </a:endParaRPr>
          </a:p>
          <a:p>
            <a:r>
              <a:rPr dirty="0" lang="de-DE" smtClean="0">
                <a:uFillTx/>
              </a:rPr>
              <a:t>Database</a:t>
            </a:r>
          </a:p>
          <a:p>
            <a:pPr lvl="1"/>
            <a:r>
              <a:rPr dirty="0" lang="de-DE" smtClean="0">
                <a:uFillTx/>
              </a:rPr>
              <a:t>LevelDB</a:t>
            </a:r>
          </a:p>
          <a:p>
            <a:pPr lvl="1"/>
            <a:r>
              <a:rPr dirty="0" lang="de-DE" smtClean="0">
                <a:uFillTx/>
              </a:rPr>
              <a:t>LMDB</a:t>
            </a:r>
          </a:p>
          <a:p>
            <a:pPr lvl="1"/>
            <a:endParaRPr dirty="0" lang="de-DE" smtClean="0">
              <a:uFillTx/>
            </a:endParaRPr>
          </a:p>
          <a:p>
            <a:r>
              <a:rPr dirty="0" lang="de-DE" smtClean="0">
                <a:uFillTx/>
              </a:rPr>
              <a:t>HDF5 input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32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Data Layer – Image Data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Require: </a:t>
            </a:r>
            <a:r>
              <a:rPr dirty="0" lang="en-US" smtClean="0">
                <a:uFillTx/>
              </a:rPr>
              <a:t>name of a text file, with each line giving an image filename and label</a:t>
            </a:r>
            <a:endParaRPr dirty="0" lang="de-DE" smtClean="0">
              <a:uFillTx/>
            </a:endParaRPr>
          </a:p>
          <a:p>
            <a:endParaRPr dirty="0" lang="de-DE" smtClean="0">
              <a:uFillTx/>
            </a:endParaRPr>
          </a:p>
          <a:p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33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TextBox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14400" y="2133600"/>
            <a:ext cx="4419600" cy="4570482"/>
          </a:xfrm>
          <a:prstGeom prst="rect">
            <a:avLst/>
          </a:prstGeom>
          <a:noFill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layer {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name: “data“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type: “</a:t>
            </a:r>
            <a:r>
              <a:rPr dirty="0" err="1" lang="en-US" smtClean="0" sz="1400">
                <a:uFillTx/>
                <a:latin charset="0" pitchFamily="34" typeface="Liberation Sans Narrow"/>
              </a:rPr>
              <a:t>ImageData</a:t>
            </a:r>
            <a:r>
              <a:rPr dirty="0" lang="en-US" smtClean="0" sz="1400">
                <a:uFillTx/>
                <a:latin charset="0" pitchFamily="34" typeface="Liberation Sans Narrow"/>
              </a:rPr>
              <a:t>"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top: "data"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top: "label"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include {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 		phase: TRAIN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 	}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</a:t>
            </a:r>
            <a:r>
              <a:rPr dirty="0" err="1" lang="en-US" smtClean="0" sz="1400">
                <a:uFillTx/>
                <a:latin charset="0" pitchFamily="34" typeface="Liberation Sans Narrow"/>
              </a:rPr>
              <a:t>data_param</a:t>
            </a:r>
            <a:r>
              <a:rPr dirty="0" lang="en-US" smtClean="0" sz="1400">
                <a:uFillTx/>
                <a:latin charset="0" pitchFamily="34" typeface="Liberation Sans Narrow"/>
              </a:rPr>
              <a:t> {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source: “path/to/the/txt/file"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</a:t>
            </a:r>
            <a:r>
              <a:rPr dirty="0" err="1" lang="en-US" smtClean="0" sz="1400">
                <a:uFillTx/>
                <a:latin charset="0" pitchFamily="34" typeface="Liberation Sans Narrow"/>
              </a:rPr>
              <a:t>batch_size</a:t>
            </a:r>
            <a:r>
              <a:rPr dirty="0" lang="en-US" smtClean="0" sz="1400">
                <a:uFillTx/>
                <a:latin charset="0" pitchFamily="34" typeface="Liberation Sans Narrow"/>
              </a:rPr>
              <a:t>: 20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</a:t>
            </a:r>
            <a:r>
              <a:rPr dirty="0" err="1" lang="en-US" smtClean="0" sz="1400">
                <a:uFillTx/>
                <a:latin charset="0" pitchFamily="34" typeface="Liberation Sans Narrow"/>
              </a:rPr>
              <a:t>new_height</a:t>
            </a:r>
            <a:r>
              <a:rPr dirty="0" lang="en-US" smtClean="0" sz="1400">
                <a:uFillTx/>
                <a:latin charset="0" pitchFamily="34" typeface="Liberation Sans Narrow"/>
              </a:rPr>
              <a:t>: 256</a:t>
            </a:r>
          </a:p>
          <a:p>
            <a:pPr>
              <a:buNone/>
            </a:pPr>
            <a:r>
              <a:rPr dirty="0" lang="de-DE" smtClean="0" sz="1400">
                <a:uFillTx/>
                <a:latin charset="0" pitchFamily="34" typeface="Liberation Sans Narrow"/>
              </a:rPr>
              <a:t>	new_width: 256</a:t>
            </a:r>
            <a:endParaRPr dirty="0" lang="en-US" smtClean="0" sz="1400">
              <a:uFillTx/>
              <a:latin charset="0" pitchFamily="34" typeface="Liberation Sans Narrow"/>
            </a:endParaRP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}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 	</a:t>
            </a:r>
            <a:r>
              <a:rPr dirty="0" err="1" lang="en-US" smtClean="0" sz="1400">
                <a:uFillTx/>
                <a:latin charset="0" pitchFamily="34" typeface="Liberation Sans Narrow"/>
              </a:rPr>
              <a:t>transform_param</a:t>
            </a:r>
            <a:r>
              <a:rPr dirty="0" lang="en-US" smtClean="0" sz="1400">
                <a:uFillTx/>
                <a:latin charset="0" pitchFamily="34" typeface="Liberation Sans Narrow"/>
              </a:rPr>
              <a:t> {</a:t>
            </a:r>
          </a:p>
          <a:p>
            <a:pPr>
              <a:buNone/>
            </a:pPr>
            <a:r>
              <a:rPr dirty="0" lang="de-DE" smtClean="0" sz="1400">
                <a:uFillTx/>
                <a:latin charset="0" pitchFamily="34" typeface="Liberation Sans Narrow"/>
              </a:rPr>
              <a:t>		mirror: true</a:t>
            </a:r>
          </a:p>
          <a:p>
            <a:pPr>
              <a:buNone/>
            </a:pPr>
            <a:r>
              <a:rPr dirty="0" lang="de-DE" smtClean="0" sz="1400">
                <a:uFillTx/>
                <a:latin charset="0" pitchFamily="34" typeface="Liberation Sans Narrow"/>
              </a:rPr>
              <a:t>		Crop_size: 224</a:t>
            </a:r>
            <a:endParaRPr dirty="0" lang="en-US" smtClean="0" sz="1400">
              <a:uFillTx/>
              <a:latin charset="0" pitchFamily="34" typeface="Liberation Sans Narrow"/>
            </a:endParaRP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	</a:t>
            </a:r>
            <a:r>
              <a:rPr dirty="0" err="1" lang="en-US" smtClean="0" sz="1400">
                <a:uFillTx/>
                <a:latin charset="0" pitchFamily="34" typeface="Liberation Sans Narrow"/>
              </a:rPr>
              <a:t>mean_file</a:t>
            </a:r>
            <a:r>
              <a:rPr dirty="0" lang="en-US" smtClean="0" sz="1400">
                <a:uFillTx/>
                <a:latin charset="0" pitchFamily="34" typeface="Liberation Sans Narrow"/>
              </a:rPr>
              <a:t>: “/path/to/the/mean/file”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}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}</a:t>
            </a:r>
          </a:p>
          <a:p>
            <a:endParaRPr dirty="0" lang="en-US" sz="1100">
              <a:uFillTx/>
              <a:latin charset="0" pitchFamily="34" typeface="Liberation Sans Narrow"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051" name="Picture 3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rrowheads="1"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rcRect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4133850" y="2667000"/>
            <a:ext cx="4552950" cy="24669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7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12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dvAuto="4294967295" grpId="0" spid="5"/>
    </p:bldLst>
  </p:timing>
</p:sld>
</file>

<file path=ppt/slides/slide34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Vision Layers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de-DE" smtClean="0">
                <a:uFillTx/>
              </a:rPr>
              <a:t>Convolution Layer</a:t>
            </a:r>
          </a:p>
          <a:p>
            <a:pPr lvl="1"/>
            <a:r>
              <a:rPr dirty="0" lang="en-US" smtClean="0">
                <a:uFillTx/>
              </a:rPr>
              <a:t>Convolves the input image with a set of learnable filters</a:t>
            </a:r>
          </a:p>
          <a:p>
            <a:pPr lvl="1"/>
            <a:endParaRPr dirty="0" lang="en-US" smtClean="0">
              <a:uFillTx/>
            </a:endParaRPr>
          </a:p>
          <a:p>
            <a:r>
              <a:rPr dirty="0" lang="de-DE" smtClean="0">
                <a:uFillTx/>
              </a:rPr>
              <a:t>Pooling Layer</a:t>
            </a:r>
          </a:p>
          <a:p>
            <a:pPr lvl="1"/>
            <a:r>
              <a:rPr dirty="0" lang="en-US" smtClean="0">
                <a:uFillTx/>
              </a:rPr>
              <a:t>Max, Average, or Stochastic pooling</a:t>
            </a:r>
          </a:p>
          <a:p>
            <a:endParaRPr dirty="0" lang="de-DE" smtClean="0">
              <a:uFillTx/>
            </a:endParaRPr>
          </a:p>
          <a:p>
            <a:r>
              <a:rPr dirty="0" lang="de-DE" smtClean="0">
                <a:uFillTx/>
              </a:rPr>
              <a:t>Deconvolution Layer</a:t>
            </a:r>
          </a:p>
          <a:p>
            <a:pPr lvl="1"/>
            <a:r>
              <a:rPr dirty="0" lang="de-DE" smtClean="0">
                <a:uFillTx/>
              </a:rPr>
              <a:t>Transposed convolution</a:t>
            </a:r>
          </a:p>
          <a:p>
            <a:pPr lvl="1"/>
            <a:endParaRPr dirty="0" lang="de-DE" smtClean="0">
              <a:uFillTx/>
            </a:endParaRPr>
          </a:p>
          <a:p>
            <a:r>
              <a:rPr dirty="0" lang="de-DE" smtClean="0">
                <a:uFillTx/>
              </a:rPr>
              <a:t>Crop</a:t>
            </a:r>
          </a:p>
          <a:p>
            <a:pPr lvl="1"/>
            <a:r>
              <a:rPr dirty="0" lang="de-DE" smtClean="0">
                <a:uFillTx/>
              </a:rPr>
              <a:t>Perform cropping transformation</a:t>
            </a:r>
          </a:p>
          <a:p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34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lang="de-DE" smtClean="0">
                <a:uFillTx/>
              </a:rPr>
              <a:t>Vision Layer – Convolution Layer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35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Content Placeholder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14400" y="2133600"/>
            <a:ext cx="7162800" cy="4693593"/>
          </a:xfrm>
          <a:prstGeom prst="rect">
            <a:avLst/>
          </a:prstGeom>
          <a:noFill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pPr marL="0"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layer {	name: "conv1</a:t>
            </a:r>
            <a:r>
              <a:rPr dirty="0" lang="en-US" smtClean="0" sz="1400">
                <a:solidFill>
                  <a:srgbClr val="FF0000"/>
                </a:solidFill>
                <a:uFillTx/>
                <a:latin charset="0" pitchFamily="34" typeface="Liberation Sans Narrow"/>
              </a:rPr>
              <a:t>”</a:t>
            </a:r>
          </a:p>
          <a:p>
            <a:pPr marL="0"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type: "Convolution" </a:t>
            </a:r>
          </a:p>
          <a:p>
            <a:pPr marL="0"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bottom: "data" </a:t>
            </a:r>
          </a:p>
          <a:p>
            <a:pPr marL="0"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top: "conv1”</a:t>
            </a:r>
          </a:p>
          <a:p>
            <a:pPr marL="0"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</a:t>
            </a:r>
            <a:r>
              <a:rPr dirty="0" err="1" lang="en-US" smtClean="0" sz="1400">
                <a:uFillTx/>
                <a:latin charset="0" pitchFamily="34" typeface="Liberation Sans Narrow"/>
              </a:rPr>
              <a:t>convolution_param</a:t>
            </a:r>
            <a:r>
              <a:rPr dirty="0" lang="en-US" smtClean="0" sz="1400">
                <a:uFillTx/>
                <a:latin charset="0" pitchFamily="34" typeface="Liberation Sans Narrow"/>
              </a:rPr>
              <a:t> { </a:t>
            </a:r>
          </a:p>
          <a:p>
            <a:pPr marL="0"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	</a:t>
            </a:r>
            <a:r>
              <a:rPr b="1" dirty="0" err="1" lang="en-US" smtClean="0" sz="1400">
                <a:uFillTx/>
                <a:latin charset="0" pitchFamily="34" typeface="Liberation Sans Narrow"/>
              </a:rPr>
              <a:t>num_output</a:t>
            </a:r>
            <a:r>
              <a:rPr b="1" dirty="0" lang="en-US" smtClean="0" sz="1400">
                <a:uFillTx/>
                <a:latin charset="0" pitchFamily="34" typeface="Liberation Sans Narrow"/>
              </a:rPr>
              <a:t>: 96 </a:t>
            </a:r>
          </a:p>
          <a:p>
            <a:pPr marL="0"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	</a:t>
            </a:r>
            <a:r>
              <a:rPr b="1" dirty="0" err="1" lang="en-US" smtClean="0" sz="1400">
                <a:uFillTx/>
                <a:latin charset="0" pitchFamily="34" typeface="Liberation Sans Narrow"/>
              </a:rPr>
              <a:t>kernel_size</a:t>
            </a:r>
            <a:r>
              <a:rPr b="1" dirty="0" lang="en-US" smtClean="0" sz="1400">
                <a:uFillTx/>
                <a:latin charset="0" pitchFamily="34" typeface="Liberation Sans Narrow"/>
              </a:rPr>
              <a:t>: 11 </a:t>
            </a:r>
          </a:p>
          <a:p>
            <a:pPr marL="0"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	stride: 4 </a:t>
            </a:r>
          </a:p>
          <a:p>
            <a:pPr marL="0"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	</a:t>
            </a:r>
            <a:r>
              <a:rPr dirty="0" err="1" lang="en-US" smtClean="0" sz="1400">
                <a:uFillTx/>
                <a:latin charset="0" pitchFamily="34" typeface="Liberation Sans Narrow"/>
              </a:rPr>
              <a:t>weight_filler</a:t>
            </a:r>
            <a:r>
              <a:rPr dirty="0" lang="en-US" smtClean="0" sz="1400">
                <a:uFillTx/>
                <a:latin charset="0" pitchFamily="34" typeface="Liberation Sans Narrow"/>
              </a:rPr>
              <a:t> { </a:t>
            </a:r>
          </a:p>
          <a:p>
            <a:pPr marL="0"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		type: "</a:t>
            </a:r>
            <a:r>
              <a:rPr dirty="0" err="1" lang="en-US" smtClean="0" sz="1400">
                <a:uFillTx/>
                <a:latin charset="0" pitchFamily="34" typeface="Liberation Sans Narrow"/>
              </a:rPr>
              <a:t>gaussian</a:t>
            </a:r>
            <a:r>
              <a:rPr dirty="0" lang="en-US" smtClean="0" sz="1400">
                <a:uFillTx/>
                <a:latin charset="0" pitchFamily="34" typeface="Liberation Sans Narrow"/>
              </a:rPr>
              <a:t>" 		</a:t>
            </a:r>
          </a:p>
          <a:p>
            <a:pPr marL="0"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		</a:t>
            </a:r>
            <a:r>
              <a:rPr dirty="0" err="1" lang="en-US" smtClean="0" sz="1400">
                <a:uFillTx/>
                <a:latin charset="0" pitchFamily="34" typeface="Liberation Sans Narrow"/>
              </a:rPr>
              <a:t>std</a:t>
            </a:r>
            <a:r>
              <a:rPr dirty="0" lang="en-US" smtClean="0" sz="1400">
                <a:uFillTx/>
                <a:latin charset="0" pitchFamily="34" typeface="Liberation Sans Narrow"/>
              </a:rPr>
              <a:t>: 0.01 </a:t>
            </a:r>
          </a:p>
          <a:p>
            <a:pPr marL="0"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	} </a:t>
            </a:r>
          </a:p>
          <a:p>
            <a:pPr marL="0"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	</a:t>
            </a:r>
            <a:r>
              <a:rPr dirty="0" err="1" lang="en-US" smtClean="0" sz="1400">
                <a:uFillTx/>
                <a:latin charset="0" pitchFamily="34" typeface="Liberation Sans Narrow"/>
              </a:rPr>
              <a:t>bias_filler</a:t>
            </a:r>
            <a:r>
              <a:rPr dirty="0" lang="en-US" smtClean="0" sz="1400">
                <a:uFillTx/>
                <a:latin charset="0" pitchFamily="34" typeface="Liberation Sans Narrow"/>
              </a:rPr>
              <a:t> { </a:t>
            </a:r>
          </a:p>
          <a:p>
            <a:pPr marL="0"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		type: "constant" </a:t>
            </a:r>
          </a:p>
          <a:p>
            <a:pPr marL="0"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		value: 0</a:t>
            </a:r>
          </a:p>
          <a:p>
            <a:pPr marL="0"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	 }}} </a:t>
            </a:r>
            <a:endParaRPr dirty="0" lang="en-US" sz="1400">
              <a:uFillTx/>
              <a:latin charset="0" pitchFamily="34" typeface="Liberation Sans Narrow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" name="Right Brace 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67200" y="3657600"/>
            <a:ext cx="76200" cy="457200"/>
          </a:xfrm>
          <a:prstGeom prst="rightBrace">
            <a:avLst/>
          </a:prstGeom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rtlCol="0"/>
          <a:lstStyle/>
          <a:p>
            <a:pPr algn="ctr"/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" name="TextBox 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328481" y="3733800"/>
            <a:ext cx="853119" cy="276999"/>
          </a:xfrm>
          <a:prstGeom prst="rect">
            <a:avLst/>
          </a:prstGeom>
          <a:noFill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none">
            <a:spAutoFit/>
          </a:bodyPr>
          <a:lstStyle/>
          <a:p>
            <a:r>
              <a:rPr dirty="0" lang="de-DE" smtClean="0" sz="1200">
                <a:uFillTx/>
                <a:latin charset="0" pitchFamily="18" typeface="Times New Roman"/>
                <a:cs charset="0" pitchFamily="18" typeface="Times New Roman"/>
              </a:rPr>
              <a:t>Required!!</a:t>
            </a:r>
            <a:endParaRPr dirty="0" lang="en-US">
              <a:uFillTx/>
              <a:latin charset="0" pitchFamily="18" typeface="Times New Roman"/>
              <a:cs charset="0" pitchFamily="18" typeface="Times New Roman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95400"/>
            <a:ext cx="7848600" cy="5178552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vert="horz">
            <a:normAutofit/>
          </a:bodyPr>
          <a:lstStyle/>
          <a:p>
            <a:pPr algn="l" defTabSz="914400" eaLnBrk="1" fontAlgn="auto" hangingPunct="1" indent="-274320" latinLnBrk="0" lvl="1" marL="274320" marR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defRPr>
                <a:uFillTx/>
              </a:defRPr>
            </a:pPr>
            <a:r>
              <a:rPr b="0" baseline="0" cap="none" dirty="0" i="0" kern="1200" kumimoji="0" lang="en-US" noProof="0" normalizeH="0" smtClean="0" spc="0" strike="noStrike" sz="2400" u="none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Convolves the input image with a set of learnable filters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Vision Layer - Pooling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lvl="1" marL="274320">
              <a:spcBef>
                <a:spcPts val="600"/>
              </a:spcBef>
              <a:buSzPct val="70000"/>
              <a:buFont typeface="Wingdings"/>
              <a:buChar char=""/>
            </a:pPr>
            <a:r>
              <a:rPr dirty="0" lang="en-US" smtClean="0" sz="2400">
                <a:uFillTx/>
              </a:rPr>
              <a:t>Max, Average, or Stochastic pooling</a:t>
            </a:r>
          </a:p>
          <a:p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36</a:t>
            </a:fld>
            <a:endParaRPr lang="en-US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pooling.png" id="5" name="Picture 4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055662" y="4419600"/>
            <a:ext cx="3877236" cy="2286000"/>
          </a:xfrm>
          <a:prstGeom prst="rect">
            <a:avLst/>
          </a:prstGeom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TextBox 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646462" y="6324600"/>
            <a:ext cx="1354538" cy="369332"/>
          </a:xfrm>
          <a:prstGeom prst="rect">
            <a:avLst/>
          </a:prstGeom>
          <a:noFill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none">
            <a:spAutoFit/>
          </a:bodyPr>
          <a:lstStyle/>
          <a:p>
            <a:r>
              <a:rPr dirty="0" lang="de-DE" smtClean="0">
                <a:uFillTx/>
              </a:rPr>
              <a:t>Max-Pooling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85800" y="1905000"/>
            <a:ext cx="3657600" cy="48006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vert="horz">
            <a:normAutofit/>
          </a:bodyPr>
          <a:lstStyle/>
          <a:p>
            <a:pPr defTabSz="914400" fontAlgn="auto" indent="-27432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defRPr>
                <a:uFillTx/>
              </a:defRPr>
            </a:pPr>
            <a:r>
              <a:rPr dirty="0" lang="en-US" sz="1400">
                <a:uFillTx/>
                <a:latin charset="0" pitchFamily="34" typeface="Liberation Sans Narrow"/>
              </a:rPr>
              <a:t>Layer{ </a:t>
            </a:r>
          </a:p>
          <a:p>
            <a:pPr defTabSz="914400" fontAlgn="auto" indent="-27432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defRPr>
                <a:uFillTx/>
              </a:defRPr>
            </a:pPr>
            <a:r>
              <a:rPr dirty="0" lang="en-US" sz="1400">
                <a:uFillTx/>
                <a:latin charset="0" pitchFamily="34" typeface="Liberation Sans Narrow"/>
              </a:rPr>
              <a:t>	name: "pool1" </a:t>
            </a:r>
          </a:p>
          <a:p>
            <a:pPr defTabSz="914400" fontAlgn="auto" indent="-27432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defRPr>
                <a:uFillTx/>
              </a:defRPr>
            </a:pPr>
            <a:r>
              <a:rPr dirty="0" lang="en-US" sz="1400">
                <a:uFillTx/>
                <a:latin charset="0" pitchFamily="34" typeface="Liberation Sans Narrow"/>
              </a:rPr>
              <a:t>	type: "Pooling" </a:t>
            </a:r>
          </a:p>
          <a:p>
            <a:pPr defTabSz="914400" fontAlgn="auto" indent="-27432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defRPr>
                <a:uFillTx/>
              </a:defRPr>
            </a:pPr>
            <a:r>
              <a:rPr dirty="0" lang="en-US" sz="1400">
                <a:uFillTx/>
                <a:latin charset="0" pitchFamily="34" typeface="Liberation Sans Narrow"/>
              </a:rPr>
              <a:t>	bottom: "conv1" </a:t>
            </a:r>
          </a:p>
          <a:p>
            <a:pPr defTabSz="914400" fontAlgn="auto" indent="-27432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defRPr>
                <a:uFillTx/>
              </a:defRPr>
            </a:pPr>
            <a:r>
              <a:rPr dirty="0" lang="en-US" sz="1400">
                <a:uFillTx/>
                <a:latin charset="0" pitchFamily="34" typeface="Liberation Sans Narrow"/>
              </a:rPr>
              <a:t>	top: "pool1" </a:t>
            </a:r>
          </a:p>
          <a:p>
            <a:pPr defTabSz="914400" fontAlgn="auto" indent="-27432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defRPr>
                <a:uFillTx/>
              </a:defRPr>
            </a:pPr>
            <a:r>
              <a:rPr dirty="0" lang="en-US" sz="1400">
                <a:uFillTx/>
                <a:latin charset="0" pitchFamily="34" typeface="Liberation Sans Narrow"/>
              </a:rPr>
              <a:t>	</a:t>
            </a:r>
            <a:r>
              <a:rPr dirty="0" err="1" lang="en-US" sz="1400">
                <a:uFillTx/>
                <a:latin charset="0" pitchFamily="34" typeface="Liberation Sans Narrow"/>
              </a:rPr>
              <a:t>pooling_param</a:t>
            </a:r>
            <a:r>
              <a:rPr dirty="0" lang="en-US" sz="1400">
                <a:uFillTx/>
                <a:latin charset="0" pitchFamily="34" typeface="Liberation Sans Narrow"/>
              </a:rPr>
              <a:t> { </a:t>
            </a:r>
          </a:p>
          <a:p>
            <a:pPr defTabSz="914400" fontAlgn="auto" indent="-27432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defRPr>
                <a:uFillTx/>
              </a:defRPr>
            </a:pPr>
            <a:r>
              <a:rPr dirty="0" lang="en-US" sz="1400">
                <a:uFillTx/>
                <a:latin charset="0" pitchFamily="34" typeface="Liberation Sans Narrow"/>
              </a:rPr>
              <a:t>		pool: MAX </a:t>
            </a:r>
          </a:p>
          <a:p>
            <a:pPr defTabSz="914400" fontAlgn="auto" indent="-27432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defRPr>
                <a:uFillTx/>
              </a:defRPr>
            </a:pPr>
            <a:r>
              <a:rPr dirty="0" lang="en-US" sz="1400">
                <a:uFillTx/>
                <a:latin charset="0" pitchFamily="34" typeface="Liberation Sans Narrow"/>
              </a:rPr>
              <a:t>		</a:t>
            </a:r>
            <a:r>
              <a:rPr b="1" dirty="0" err="1" lang="en-US" sz="1400">
                <a:uFillTx/>
                <a:latin charset="0" pitchFamily="34" typeface="Liberation Sans Narrow"/>
              </a:rPr>
              <a:t>kernel_size</a:t>
            </a:r>
            <a:r>
              <a:rPr b="1" dirty="0" lang="en-US" sz="1400">
                <a:uFillTx/>
                <a:latin charset="0" pitchFamily="34" typeface="Liberation Sans Narrow"/>
              </a:rPr>
              <a:t>: 2</a:t>
            </a:r>
          </a:p>
          <a:p>
            <a:pPr defTabSz="914400" fontAlgn="auto" indent="-27432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defRPr>
                <a:uFillTx/>
              </a:defRPr>
            </a:pPr>
            <a:r>
              <a:rPr dirty="0" lang="en-US" sz="1400">
                <a:uFillTx/>
                <a:latin charset="0" pitchFamily="34" typeface="Liberation Sans Narrow"/>
              </a:rPr>
              <a:t>		stride: 2</a:t>
            </a:r>
          </a:p>
          <a:p>
            <a:pPr defTabSz="914400" fontAlgn="auto" indent="-27432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defRPr>
                <a:uFillTx/>
              </a:defRPr>
            </a:pPr>
            <a:r>
              <a:rPr dirty="0" lang="en-US" sz="1400">
                <a:uFillTx/>
                <a:latin charset="0" pitchFamily="34" typeface="Liberation Sans Narrow"/>
              </a:rPr>
              <a:t>	}</a:t>
            </a:r>
          </a:p>
          <a:p>
            <a:pPr defTabSz="914400" fontAlgn="auto" indent="-27432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defRPr>
                <a:uFillTx/>
              </a:defRPr>
            </a:pPr>
            <a:r>
              <a:rPr dirty="0" lang="en-US" sz="1400">
                <a:uFillTx/>
                <a:latin charset="0" pitchFamily="34" typeface="Liberation Sans Narrow"/>
              </a:rPr>
              <a:t>}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" name="Right Brace 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886200" y="3886200"/>
            <a:ext cx="76200" cy="304800"/>
          </a:xfrm>
          <a:prstGeom prst="rightBrace">
            <a:avLst/>
          </a:prstGeom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rtlCol="0"/>
          <a:lstStyle/>
          <a:p>
            <a:pPr algn="ctr"/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" name="TextBox 8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947481" y="3914001"/>
            <a:ext cx="853119" cy="276999"/>
          </a:xfrm>
          <a:prstGeom prst="rect">
            <a:avLst/>
          </a:prstGeom>
          <a:noFill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none">
            <a:spAutoFit/>
          </a:bodyPr>
          <a:lstStyle/>
          <a:p>
            <a:r>
              <a:rPr dirty="0" lang="de-DE" smtClean="0" sz="1200">
                <a:uFillTx/>
                <a:latin charset="0" pitchFamily="18" typeface="Times New Roman"/>
                <a:cs charset="0" pitchFamily="18" typeface="Times New Roman"/>
              </a:rPr>
              <a:t>Required!!</a:t>
            </a:r>
            <a:endParaRPr dirty="0" lang="en-US">
              <a:uFillTx/>
              <a:latin charset="0" pitchFamily="18" typeface="Times New Roman"/>
              <a:cs charset="0" pitchFamily="18" typeface="Times New Roman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Activation Layers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de-DE" smtClean="0">
                <a:uFillTx/>
              </a:rPr>
              <a:t>RelU</a:t>
            </a:r>
          </a:p>
          <a:p>
            <a:r>
              <a:rPr dirty="0" lang="de-DE" smtClean="0">
                <a:uFillTx/>
              </a:rPr>
              <a:t>PRelU</a:t>
            </a:r>
          </a:p>
          <a:p>
            <a:r>
              <a:rPr dirty="0" lang="de-DE" smtClean="0">
                <a:uFillTx/>
              </a:rPr>
              <a:t>Sigmoid</a:t>
            </a:r>
          </a:p>
          <a:p>
            <a:r>
              <a:rPr dirty="0" lang="de-DE" smtClean="0">
                <a:uFillTx/>
              </a:rPr>
              <a:t>TanH</a:t>
            </a:r>
          </a:p>
          <a:p>
            <a:r>
              <a:rPr dirty="0" lang="de-DE" smtClean="0">
                <a:uFillTx/>
              </a:rPr>
              <a:t>Absolute Value</a:t>
            </a:r>
          </a:p>
          <a:p>
            <a:r>
              <a:rPr dirty="0" lang="de-DE" smtClean="0">
                <a:uFillTx/>
              </a:rPr>
              <a:t>Exp</a:t>
            </a:r>
          </a:p>
          <a:p>
            <a:r>
              <a:rPr dirty="0" lang="de-DE" smtClean="0">
                <a:uFillTx/>
              </a:rPr>
              <a:t>Log</a:t>
            </a:r>
            <a:endParaRPr dirty="0" lang="de-DE" smtClean="0" sz="1100">
              <a:uFillTx/>
              <a:latin charset="0" pitchFamily="34" typeface="Liberation Sans Narrow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37</a:t>
            </a:fld>
            <a:endParaRPr lang="en-US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ctivation_funcs1.png" id="5" name="Picture 4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67200" y="1600200"/>
            <a:ext cx="3352800" cy="2699471"/>
          </a:xfrm>
          <a:prstGeom prst="rect">
            <a:avLst/>
          </a:prstGeom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Activation Layers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38</a:t>
            </a:fld>
            <a:endParaRPr lang="en-US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activation_funcs1.png" id="5" name="Picture 4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267200" y="1600200"/>
            <a:ext cx="3352800" cy="2699471"/>
          </a:xfrm>
          <a:prstGeom prst="rect">
            <a:avLst/>
          </a:prstGeom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419600" y="4572000"/>
            <a:ext cx="3429000" cy="1981200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vert="horz">
            <a:normAutofit/>
          </a:bodyPr>
          <a:lstStyle/>
          <a:p>
            <a:pPr defTabSz="914400" fontAlgn="auto" indent="-27432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defRPr>
                <a:uFillTx/>
              </a:defRPr>
            </a:pPr>
            <a:r>
              <a:rPr dirty="0" lang="en-US" smtClean="0" sz="1100">
                <a:uFillTx/>
                <a:latin charset="0" pitchFamily="34" typeface="Liberation Sans Narrow"/>
              </a:rPr>
              <a:t>layer </a:t>
            </a:r>
            <a:r>
              <a:rPr dirty="0" lang="en-US" sz="1100">
                <a:uFillTx/>
                <a:latin charset="0" pitchFamily="34" typeface="Liberation Sans Narrow"/>
              </a:rPr>
              <a:t>{ </a:t>
            </a:r>
            <a:endParaRPr dirty="0" lang="en-US" smtClean="0" sz="1100">
              <a:uFillTx/>
              <a:latin charset="0" pitchFamily="34" typeface="Liberation Sans Narrow"/>
            </a:endParaRPr>
          </a:p>
          <a:p>
            <a:pPr defTabSz="914400" fontAlgn="auto" indent="-27432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defRPr>
                <a:uFillTx/>
              </a:defRPr>
            </a:pPr>
            <a:r>
              <a:rPr dirty="0" lang="en-US" sz="1100">
                <a:uFillTx/>
                <a:latin charset="0" pitchFamily="34" typeface="Liberation Sans Narrow"/>
              </a:rPr>
              <a:t>	</a:t>
            </a:r>
            <a:r>
              <a:rPr dirty="0" lang="en-US" smtClean="0" sz="1100">
                <a:uFillTx/>
                <a:latin charset="0" pitchFamily="34" typeface="Liberation Sans Narrow"/>
              </a:rPr>
              <a:t>name</a:t>
            </a:r>
            <a:r>
              <a:rPr dirty="0" lang="en-US" sz="1100">
                <a:uFillTx/>
                <a:latin charset="0" pitchFamily="34" typeface="Liberation Sans Narrow"/>
              </a:rPr>
              <a:t>: "relu1" </a:t>
            </a:r>
            <a:endParaRPr dirty="0" lang="en-US" smtClean="0" sz="1100">
              <a:uFillTx/>
              <a:latin charset="0" pitchFamily="34" typeface="Liberation Sans Narrow"/>
            </a:endParaRPr>
          </a:p>
          <a:p>
            <a:pPr defTabSz="914400" fontAlgn="auto" indent="-27432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defRPr>
                <a:uFillTx/>
              </a:defRPr>
            </a:pPr>
            <a:r>
              <a:rPr dirty="0" lang="en-US" sz="1100">
                <a:uFillTx/>
                <a:latin charset="0" pitchFamily="34" typeface="Liberation Sans Narrow"/>
              </a:rPr>
              <a:t>	</a:t>
            </a:r>
            <a:r>
              <a:rPr dirty="0" lang="en-US" smtClean="0" sz="1100">
                <a:uFillTx/>
                <a:latin charset="0" pitchFamily="34" typeface="Liberation Sans Narrow"/>
              </a:rPr>
              <a:t>type</a:t>
            </a:r>
            <a:r>
              <a:rPr dirty="0" lang="en-US" sz="1100">
                <a:uFillTx/>
                <a:latin charset="0" pitchFamily="34" typeface="Liberation Sans Narrow"/>
              </a:rPr>
              <a:t>: "</a:t>
            </a:r>
            <a:r>
              <a:rPr dirty="0" err="1" lang="en-US" sz="1100">
                <a:uFillTx/>
                <a:latin charset="0" pitchFamily="34" typeface="Liberation Sans Narrow"/>
              </a:rPr>
              <a:t>ReLU</a:t>
            </a:r>
            <a:r>
              <a:rPr dirty="0" lang="en-US" sz="1100">
                <a:uFillTx/>
                <a:latin charset="0" pitchFamily="34" typeface="Liberation Sans Narrow"/>
              </a:rPr>
              <a:t>" </a:t>
            </a:r>
            <a:endParaRPr dirty="0" lang="en-US" smtClean="0" sz="1100">
              <a:uFillTx/>
              <a:latin charset="0" pitchFamily="34" typeface="Liberation Sans Narrow"/>
            </a:endParaRPr>
          </a:p>
          <a:p>
            <a:pPr defTabSz="914400" fontAlgn="auto" indent="-27432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defRPr>
                <a:uFillTx/>
              </a:defRPr>
            </a:pPr>
            <a:r>
              <a:rPr dirty="0" lang="en-US" sz="1100">
                <a:uFillTx/>
                <a:latin charset="0" pitchFamily="34" typeface="Liberation Sans Narrow"/>
              </a:rPr>
              <a:t>	</a:t>
            </a:r>
            <a:r>
              <a:rPr dirty="0" lang="en-US" smtClean="0" sz="1100">
                <a:uFillTx/>
                <a:latin charset="0" pitchFamily="34" typeface="Liberation Sans Narrow"/>
              </a:rPr>
              <a:t>bottom</a:t>
            </a:r>
            <a:r>
              <a:rPr dirty="0" lang="en-US" sz="1100">
                <a:uFillTx/>
                <a:latin charset="0" pitchFamily="34" typeface="Liberation Sans Narrow"/>
              </a:rPr>
              <a:t>: "conv1" </a:t>
            </a:r>
            <a:endParaRPr dirty="0" lang="en-US" smtClean="0" sz="1100">
              <a:uFillTx/>
              <a:latin charset="0" pitchFamily="34" typeface="Liberation Sans Narrow"/>
            </a:endParaRPr>
          </a:p>
          <a:p>
            <a:pPr defTabSz="914400" fontAlgn="auto" indent="-27432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defRPr>
                <a:uFillTx/>
              </a:defRPr>
            </a:pPr>
            <a:r>
              <a:rPr dirty="0" lang="en-US" sz="1100">
                <a:uFillTx/>
                <a:latin charset="0" pitchFamily="34" typeface="Liberation Sans Narrow"/>
              </a:rPr>
              <a:t>	</a:t>
            </a:r>
            <a:r>
              <a:rPr dirty="0" lang="en-US" smtClean="0" sz="1100">
                <a:uFillTx/>
                <a:latin charset="0" pitchFamily="34" typeface="Liberation Sans Narrow"/>
              </a:rPr>
              <a:t>top</a:t>
            </a:r>
            <a:r>
              <a:rPr dirty="0" lang="en-US" sz="1100">
                <a:uFillTx/>
                <a:latin charset="0" pitchFamily="34" typeface="Liberation Sans Narrow"/>
              </a:rPr>
              <a:t>: "conv1" </a:t>
            </a:r>
            <a:endParaRPr dirty="0" lang="en-US" smtClean="0" sz="1100">
              <a:uFillTx/>
              <a:latin charset="0" pitchFamily="34" typeface="Liberation Sans Narrow"/>
            </a:endParaRPr>
          </a:p>
          <a:p>
            <a:pPr defTabSz="914400" fontAlgn="auto" indent="-274320" lvl="0" marR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defRPr>
                <a:uFillTx/>
              </a:defRPr>
            </a:pPr>
            <a:r>
              <a:rPr dirty="0" lang="en-US" smtClean="0" sz="1100">
                <a:uFillTx/>
                <a:latin charset="0" pitchFamily="34" typeface="Liberation Sans Narrow"/>
              </a:rPr>
              <a:t>}</a:t>
            </a:r>
            <a:endParaRPr dirty="0" lang="en-US" sz="1100">
              <a:uFillTx/>
              <a:latin charset="0" pitchFamily="34" typeface="Liberation Sans Narrow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" name="Rounded Rectangle 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95400"/>
            <a:ext cx="2971800" cy="3048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8900000" scaled="1"/>
            <a:tileRect/>
          </a:gradFill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rtlCol="0"/>
          <a:lstStyle/>
          <a:p>
            <a:pPr algn="ctr"/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9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19200"/>
            <a:ext cx="7467600" cy="4873752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vert="horz">
            <a:normAutofit/>
          </a:bodyPr>
          <a:lstStyle/>
          <a:p>
            <a:pPr algn="l" defTabSz="914400" eaLnBrk="1" fontAlgn="auto" hangingPunct="1" indent="-274320" latinLnBrk="0" lvl="0" marL="274320" marR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defRPr>
                <a:uFillTx/>
              </a:defRPr>
            </a:pPr>
            <a:r>
              <a:rPr b="0" baseline="0" cap="none" dirty="0" i="0" kern="1200" kumimoji="0" lang="de-DE" noProof="0" normalizeH="0" smtClean="0" spc="0" strike="noStrike" sz="2400" u="none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RelU</a:t>
            </a:r>
          </a:p>
          <a:p>
            <a:pPr algn="l" defTabSz="914400" eaLnBrk="1" fontAlgn="auto" hangingPunct="1" indent="-274320" latinLnBrk="0" lvl="0" marL="274320" marR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defRPr>
                <a:uFillTx/>
              </a:defRPr>
            </a:pPr>
            <a:r>
              <a:rPr b="0" baseline="0" cap="none" dirty="0" i="0" kern="1200" kumimoji="0" lang="de-DE" noProof="0" normalizeH="0" smtClean="0" spc="0" strike="noStrike" sz="2400" u="none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PRelU</a:t>
            </a:r>
          </a:p>
          <a:p>
            <a:pPr algn="l" defTabSz="914400" eaLnBrk="1" fontAlgn="auto" hangingPunct="1" indent="-274320" latinLnBrk="0" lvl="0" marL="274320" marR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defRPr>
                <a:uFillTx/>
              </a:defRPr>
            </a:pPr>
            <a:r>
              <a:rPr b="0" baseline="0" cap="none" dirty="0" i="0" kern="1200" kumimoji="0" lang="de-DE" noProof="0" normalizeH="0" smtClean="0" spc="0" strike="noStrike" sz="2400" u="none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Sigmoid</a:t>
            </a:r>
          </a:p>
          <a:p>
            <a:pPr algn="l" defTabSz="914400" eaLnBrk="1" fontAlgn="auto" hangingPunct="1" indent="-274320" latinLnBrk="0" lvl="0" marL="274320" marR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defRPr>
                <a:uFillTx/>
              </a:defRPr>
            </a:pPr>
            <a:r>
              <a:rPr b="0" baseline="0" cap="none" dirty="0" i="0" kern="1200" kumimoji="0" lang="de-DE" noProof="0" normalizeH="0" smtClean="0" spc="0" strike="noStrike" sz="2400" u="none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TanH</a:t>
            </a:r>
          </a:p>
          <a:p>
            <a:pPr algn="l" defTabSz="914400" eaLnBrk="1" fontAlgn="auto" hangingPunct="1" indent="-274320" latinLnBrk="0" lvl="0" marL="274320" marR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defRPr>
                <a:uFillTx/>
              </a:defRPr>
            </a:pPr>
            <a:r>
              <a:rPr b="0" baseline="0" cap="none" dirty="0" i="0" kern="1200" kumimoji="0" lang="de-DE" noProof="0" normalizeH="0" smtClean="0" spc="0" strike="noStrike" sz="2400" u="none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Absolute Value</a:t>
            </a:r>
          </a:p>
          <a:p>
            <a:pPr algn="l" defTabSz="914400" eaLnBrk="1" fontAlgn="auto" hangingPunct="1" indent="-274320" latinLnBrk="0" lvl="0" marL="274320" marR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defRPr>
                <a:uFillTx/>
              </a:defRPr>
            </a:pPr>
            <a:r>
              <a:rPr b="0" baseline="0" cap="none" dirty="0" i="0" kern="1200" kumimoji="0" lang="de-DE" noProof="0" normalizeH="0" smtClean="0" spc="0" strike="noStrike" sz="2400" u="none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Exp</a:t>
            </a:r>
          </a:p>
          <a:p>
            <a:pPr algn="l" defTabSz="914400" eaLnBrk="1" fontAlgn="auto" hangingPunct="1" indent="-274320" latinLnBrk="0" lvl="0" marL="274320" marR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defRPr>
                <a:uFillTx/>
              </a:defRPr>
            </a:pPr>
            <a:r>
              <a:rPr b="0" baseline="0" cap="none" dirty="0" i="0" kern="1200" kumimoji="0" lang="de-DE" noProof="0" normalizeH="0" smtClean="0" spc="0" strike="noStrike" sz="2400" u="none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Log</a:t>
            </a:r>
          </a:p>
          <a:p>
            <a:pPr algn="l" defTabSz="914400" eaLnBrk="1" fontAlgn="auto" hangingPunct="1" indent="-274320" latinLnBrk="0" lvl="0" marL="274320" marR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defRPr>
                <a:uFillTx/>
              </a:defRPr>
            </a:pPr>
            <a:r>
              <a:rPr dirty="0" lang="de-DE" smtClean="0" sz="2400">
                <a:uFillTx/>
              </a:rPr>
              <a:t>..</a:t>
            </a:r>
            <a:endParaRPr b="0" baseline="0" cap="none" dirty="0" i="0" kern="1200" kumimoji="0" lang="de-DE" noProof="0" normalizeH="0" smtClean="0" spc="0" strike="noStrike" sz="1100" u="none">
              <a:ln>
                <a:noFill/>
              </a:ln>
              <a:solidFill>
                <a:schemeClr val="tx1"/>
              </a:solidFill>
              <a:effectLst/>
              <a:uFillTx/>
              <a:latin charset="0" pitchFamily="34" typeface="Liberation Sans Narrow"/>
              <a:ea typeface="+mn-ea"/>
              <a:cs typeface="+mn-cs"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Common Layers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Inner product</a:t>
            </a:r>
          </a:p>
          <a:p>
            <a:pPr lvl="1"/>
            <a:r>
              <a:rPr dirty="0" lang="de-DE" smtClean="0">
                <a:uFillTx/>
              </a:rPr>
              <a:t>Fully connected layer</a:t>
            </a:r>
          </a:p>
          <a:p>
            <a:pPr lvl="1"/>
            <a:endParaRPr dirty="0" lang="de-DE" smtClean="0">
              <a:uFillTx/>
            </a:endParaRPr>
          </a:p>
          <a:p>
            <a:r>
              <a:rPr dirty="0" lang="de-DE" smtClean="0">
                <a:uFillTx/>
              </a:rPr>
              <a:t>DropOut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39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 smtClean="0">
                <a:uFillTx/>
              </a:rPr>
              <a:t>Which Framework?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 smtClean="0">
                <a:uFillTx/>
              </a:rPr>
              <a:t>Features of a Good Deep Learning Framework:</a:t>
            </a:r>
          </a:p>
          <a:p>
            <a:pPr lvl="1"/>
            <a:r>
              <a:rPr dirty="0" lang="en-US" smtClean="0">
                <a:uFillTx/>
              </a:rPr>
              <a:t>Preference on the programming language.</a:t>
            </a:r>
          </a:p>
          <a:p>
            <a:pPr lvl="1"/>
            <a:r>
              <a:rPr dirty="0" lang="en-US" smtClean="0">
                <a:uFillTx/>
              </a:rPr>
              <a:t>Easy to understand and code</a:t>
            </a:r>
          </a:p>
          <a:p>
            <a:pPr lvl="1"/>
            <a:r>
              <a:rPr dirty="0" lang="en-US" smtClean="0">
                <a:uFillTx/>
              </a:rPr>
              <a:t>Good community support</a:t>
            </a:r>
          </a:p>
          <a:p>
            <a:pPr lvl="1"/>
            <a:r>
              <a:rPr dirty="0" lang="en-US" smtClean="0">
                <a:uFillTx/>
              </a:rPr>
              <a:t>Parallelize the processes to reduce computations</a:t>
            </a:r>
          </a:p>
          <a:p>
            <a:pPr lvl="1"/>
            <a:r>
              <a:rPr dirty="0" lang="en-US" smtClean="0">
                <a:uFillTx/>
              </a:rPr>
              <a:t>Automatically compute gradients</a:t>
            </a:r>
          </a:p>
          <a:p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4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Common Layers – Inner Product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40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000" y="1752600"/>
            <a:ext cx="3581400" cy="50292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layer 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name: "fc2“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type: "</a:t>
            </a:r>
            <a:r>
              <a:rPr dirty="0" err="1" lang="en-US" smtClean="0" sz="1400">
                <a:uFillTx/>
                <a:latin charset="0" pitchFamily="34" typeface="Liberation Sans Narrow"/>
              </a:rPr>
              <a:t>InnerProduct</a:t>
            </a:r>
            <a:r>
              <a:rPr dirty="0" lang="en-US" smtClean="0" sz="1400">
                <a:uFillTx/>
                <a:latin charset="0" pitchFamily="34" typeface="Liberation Sans Narrow"/>
              </a:rPr>
              <a:t>" 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bottom: "fc1" 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top: "fc2"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</a:t>
            </a:r>
            <a:r>
              <a:rPr dirty="0" err="1" lang="en-US" smtClean="0" sz="1400">
                <a:uFillTx/>
                <a:latin charset="0" pitchFamily="34" typeface="Liberation Sans Narrow"/>
              </a:rPr>
              <a:t>inner_product_param</a:t>
            </a:r>
            <a:r>
              <a:rPr dirty="0" lang="en-US" smtClean="0" sz="1400">
                <a:uFillTx/>
                <a:latin charset="0" pitchFamily="34" typeface="Liberation Sans Narrow"/>
              </a:rPr>
              <a:t> { 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	</a:t>
            </a:r>
            <a:r>
              <a:rPr dirty="0" err="1" lang="en-US" smtClean="0" sz="1400">
                <a:uFillTx/>
                <a:latin charset="0" pitchFamily="34" typeface="Liberation Sans Narrow"/>
              </a:rPr>
              <a:t>num_output</a:t>
            </a:r>
            <a:r>
              <a:rPr dirty="0" lang="en-US" smtClean="0" sz="1400">
                <a:uFillTx/>
                <a:latin charset="0" pitchFamily="34" typeface="Liberation Sans Narrow"/>
              </a:rPr>
              <a:t>: 1000 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	</a:t>
            </a:r>
            <a:r>
              <a:rPr dirty="0" err="1" lang="en-US" smtClean="0" sz="1400">
                <a:uFillTx/>
                <a:latin charset="0" pitchFamily="34" typeface="Liberation Sans Narrow"/>
              </a:rPr>
              <a:t>weight_filler</a:t>
            </a:r>
            <a:r>
              <a:rPr dirty="0" lang="en-US" smtClean="0" sz="1400">
                <a:uFillTx/>
                <a:latin charset="0" pitchFamily="34" typeface="Liberation Sans Narrow"/>
              </a:rPr>
              <a:t> { 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		type: "</a:t>
            </a:r>
            <a:r>
              <a:rPr dirty="0" err="1" lang="en-US" smtClean="0" sz="1400">
                <a:uFillTx/>
                <a:latin charset="0" pitchFamily="34" typeface="Liberation Sans Narrow"/>
              </a:rPr>
              <a:t>gaussian</a:t>
            </a:r>
            <a:r>
              <a:rPr dirty="0" lang="en-US" smtClean="0" sz="1400">
                <a:uFillTx/>
                <a:latin charset="0" pitchFamily="34" typeface="Liberation Sans Narrow"/>
              </a:rPr>
              <a:t>" 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		std: 0.01 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	} 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	</a:t>
            </a:r>
            <a:r>
              <a:rPr dirty="0" err="1" lang="en-US" smtClean="0" sz="1400">
                <a:uFillTx/>
                <a:latin charset="0" pitchFamily="34" typeface="Liberation Sans Narrow"/>
              </a:rPr>
              <a:t>bias_filler</a:t>
            </a:r>
            <a:r>
              <a:rPr dirty="0" lang="en-US" smtClean="0" sz="1400">
                <a:uFillTx/>
                <a:latin charset="0" pitchFamily="34" typeface="Liberation Sans Narrow"/>
              </a:rPr>
              <a:t> { 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	type: "constant“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	value: 0 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	} 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	}</a:t>
            </a:r>
          </a:p>
          <a:p>
            <a:pPr>
              <a:buNone/>
            </a:pPr>
            <a:r>
              <a:rPr dirty="0" lang="en-US" smtClean="0" sz="1400">
                <a:uFillTx/>
                <a:latin charset="0" pitchFamily="34" typeface="Liberation Sans Narrow"/>
              </a:rPr>
              <a:t>}</a:t>
            </a:r>
            <a:endParaRPr dirty="0" lang="en-US" sz="1400">
              <a:uFillTx/>
              <a:latin charset="0" pitchFamily="34" typeface="Liberation Sans Narrow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" name="Right Brace 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581400" y="3505200"/>
            <a:ext cx="76200" cy="304800"/>
          </a:xfrm>
          <a:prstGeom prst="rightBrace">
            <a:avLst/>
          </a:prstGeom>
        </p:spPr>
        <p:style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ctr" rtlCol="0"/>
          <a:lstStyle/>
          <a:p>
            <a:pPr algn="ctr"/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" name="TextBox 7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607530" y="3471446"/>
            <a:ext cx="1040670" cy="338554"/>
          </a:xfrm>
          <a:prstGeom prst="rect">
            <a:avLst/>
          </a:prstGeom>
          <a:noFill/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none">
            <a:spAutoFit/>
          </a:bodyPr>
          <a:lstStyle/>
          <a:p>
            <a:r>
              <a:rPr dirty="0" lang="de-DE" smtClean="0" sz="1600">
                <a:uFillTx/>
                <a:latin charset="0" pitchFamily="18" typeface="Times New Roman"/>
                <a:cs charset="0" pitchFamily="18" typeface="Times New Roman"/>
              </a:rPr>
              <a:t>Required</a:t>
            </a:r>
            <a:r>
              <a:rPr dirty="0" lang="de-DE" smtClean="0" sz="1200">
                <a:uFillTx/>
                <a:latin charset="0" pitchFamily="18" typeface="Times New Roman"/>
                <a:cs charset="0" pitchFamily="18" typeface="Times New Roman"/>
              </a:rPr>
              <a:t>!!</a:t>
            </a:r>
            <a:endParaRPr dirty="0" lang="en-US">
              <a:uFillTx/>
              <a:latin charset="0" pitchFamily="18" typeface="Times New Roman"/>
              <a:cs charset="0" pitchFamily="18" typeface="Times New Roman"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MLP_mine.png" id="10" name="Picture 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800600" y="2209800"/>
            <a:ext cx="3219900" cy="3029373"/>
          </a:xfrm>
          <a:prstGeom prst="rect">
            <a:avLst/>
          </a:prstGeom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2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19200"/>
            <a:ext cx="7467600" cy="4873752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vert="horz">
            <a:normAutofit/>
          </a:bodyPr>
          <a:lstStyle/>
          <a:p>
            <a:pPr algn="l" defTabSz="914400" eaLnBrk="1" fontAlgn="auto" hangingPunct="1" indent="-274320" latinLnBrk="0" lvl="0" marL="274320" marR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defRPr>
                <a:uFillTx/>
              </a:defRPr>
            </a:pPr>
            <a:r>
              <a:rPr b="0" baseline="0" cap="none" dirty="0" i="0" kern="1200" kumimoji="0" lang="de-DE" noProof="0" normalizeH="0" smtClean="0" spc="0" strike="noStrike" sz="2400" u="none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</a:rPr>
              <a:t>Fully connected layer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Common Layers - DropOut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During training only, sets a random portion of the input layer to zero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41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Rectangle 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990600" y="2362200"/>
            <a:ext cx="3810000" cy="2031325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wrap="square">
            <a:spAutoFit/>
          </a:bodyPr>
          <a:lstStyle/>
          <a:p>
            <a:r>
              <a:rPr dirty="0" lang="en-US" sz="1400">
                <a:uFillTx/>
                <a:latin charset="0" pitchFamily="34" typeface="Liberation Sans Narrow"/>
              </a:rPr>
              <a:t>layer {</a:t>
            </a:r>
          </a:p>
          <a:p>
            <a:r>
              <a:rPr dirty="0" lang="en-US" sz="1400">
                <a:uFillTx/>
                <a:latin charset="0" pitchFamily="34" typeface="Liberation Sans Narrow"/>
              </a:rPr>
              <a:t>	name: "drop1"</a:t>
            </a:r>
          </a:p>
          <a:p>
            <a:r>
              <a:rPr dirty="0" lang="en-US" sz="1400">
                <a:uFillTx/>
                <a:latin charset="0" pitchFamily="34" typeface="Liberation Sans Narrow"/>
              </a:rPr>
              <a:t> 	type: "Dropout“</a:t>
            </a:r>
          </a:p>
          <a:p>
            <a:r>
              <a:rPr dirty="0" lang="en-US" sz="1400">
                <a:uFillTx/>
                <a:latin charset="0" pitchFamily="34" typeface="Liberation Sans Narrow"/>
              </a:rPr>
              <a:t>	bottom: "fc1"</a:t>
            </a:r>
          </a:p>
          <a:p>
            <a:r>
              <a:rPr dirty="0" lang="en-US" sz="1400">
                <a:uFillTx/>
                <a:latin charset="0" pitchFamily="34" typeface="Liberation Sans Narrow"/>
              </a:rPr>
              <a:t> 	top: "fc1"</a:t>
            </a:r>
          </a:p>
          <a:p>
            <a:r>
              <a:rPr dirty="0" lang="en-US" sz="1400">
                <a:uFillTx/>
                <a:latin charset="0" pitchFamily="34" typeface="Liberation Sans Narrow"/>
              </a:rPr>
              <a:t>  	</a:t>
            </a:r>
            <a:r>
              <a:rPr dirty="0" err="1" lang="en-US" sz="1400">
                <a:uFillTx/>
                <a:latin charset="0" pitchFamily="34" typeface="Liberation Sans Narrow"/>
              </a:rPr>
              <a:t>dropout_param</a:t>
            </a:r>
            <a:r>
              <a:rPr dirty="0" lang="en-US" sz="1400">
                <a:uFillTx/>
                <a:latin charset="0" pitchFamily="34" typeface="Liberation Sans Narrow"/>
              </a:rPr>
              <a:t> {</a:t>
            </a:r>
          </a:p>
          <a:p>
            <a:r>
              <a:rPr dirty="0" lang="en-US" sz="1400">
                <a:uFillTx/>
                <a:latin charset="0" pitchFamily="34" typeface="Liberation Sans Narrow"/>
              </a:rPr>
              <a:t>    		</a:t>
            </a:r>
            <a:r>
              <a:rPr dirty="0" err="1" lang="en-US" sz="1400">
                <a:uFillTx/>
                <a:latin charset="0" pitchFamily="34" typeface="Liberation Sans Narrow"/>
              </a:rPr>
              <a:t>dropout_ratio</a:t>
            </a:r>
            <a:r>
              <a:rPr dirty="0" lang="en-US" sz="1400">
                <a:uFillTx/>
                <a:latin charset="0" pitchFamily="34" typeface="Liberation Sans Narrow"/>
              </a:rPr>
              <a:t>: 0.5</a:t>
            </a:r>
          </a:p>
          <a:p>
            <a:r>
              <a:rPr dirty="0" lang="en-US" sz="1400">
                <a:uFillTx/>
                <a:latin charset="0" pitchFamily="34" typeface="Liberation Sans Narrow"/>
              </a:rPr>
              <a:t>  	}</a:t>
            </a:r>
          </a:p>
          <a:p>
            <a:r>
              <a:rPr dirty="0" lang="en-US" sz="1400">
                <a:uFillTx/>
                <a:latin charset="0" pitchFamily="34" typeface="Liberation Sans Narrow"/>
              </a:rPr>
              <a:t>}</a:t>
            </a: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DropOut_mine.png" id="9" name="Picture 8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800600" y="2228427"/>
            <a:ext cx="3219900" cy="3029373"/>
          </a:xfrm>
          <a:prstGeom prst="rect">
            <a:avLst/>
          </a:prstGeom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Loss Layer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de-DE" smtClean="0">
                <a:uFillTx/>
              </a:rPr>
              <a:t>Softmax with loss</a:t>
            </a:r>
          </a:p>
          <a:p>
            <a:pPr lvl="1"/>
            <a:r>
              <a:rPr dirty="0" lang="en-US" smtClean="0">
                <a:uFillTx/>
              </a:rPr>
              <a:t>computes the multinomial logistic loss of the </a:t>
            </a:r>
            <a:r>
              <a:rPr dirty="0" err="1" lang="en-US" smtClean="0">
                <a:uFillTx/>
              </a:rPr>
              <a:t>softmax</a:t>
            </a:r>
            <a:r>
              <a:rPr dirty="0" lang="en-US" smtClean="0">
                <a:uFillTx/>
              </a:rPr>
              <a:t> of its inputs.</a:t>
            </a:r>
          </a:p>
          <a:p>
            <a:pPr lvl="1"/>
            <a:endParaRPr dirty="0" lang="en-US" smtClean="0">
              <a:uFillTx/>
            </a:endParaRPr>
          </a:p>
          <a:p>
            <a:r>
              <a:rPr dirty="0" lang="de-DE" smtClean="0">
                <a:uFillTx/>
              </a:rPr>
              <a:t>Euclidean</a:t>
            </a:r>
          </a:p>
          <a:p>
            <a:pPr lvl="1"/>
            <a:r>
              <a:rPr dirty="0" lang="en-US" smtClean="0">
                <a:uFillTx/>
              </a:rPr>
              <a:t>computes the sum of squares of differences of its two inputs</a:t>
            </a:r>
          </a:p>
          <a:p>
            <a:pPr lvl="1"/>
            <a:endParaRPr dirty="0" lang="en-US" smtClean="0">
              <a:uFillTx/>
            </a:endParaRPr>
          </a:p>
          <a:p>
            <a:r>
              <a:rPr dirty="0" lang="de-DE" smtClean="0">
                <a:uFillTx/>
              </a:rPr>
              <a:t>Sigmoid Cross-Entropy loss</a:t>
            </a:r>
          </a:p>
          <a:p>
            <a:pPr lvl="1"/>
            <a:r>
              <a:rPr dirty="0" lang="en-US" smtClean="0">
                <a:uFillTx/>
              </a:rPr>
              <a:t>computes the cross-entropy (logistic) loss</a:t>
            </a:r>
            <a:endParaRPr dirty="0" lang="de-DE" smtClean="0">
              <a:uFillTx/>
            </a:endParaRPr>
          </a:p>
          <a:p>
            <a:endParaRPr dirty="0" lang="de-DE" smtClean="0">
              <a:uFillTx/>
            </a:endParaRPr>
          </a:p>
          <a:p>
            <a:endParaRPr dirty="0" lang="de-DE" smtClean="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42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Loss Layer – Softmax with loss 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19200"/>
            <a:ext cx="7467600" cy="8382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pPr lvl="1" marL="274320">
              <a:spcBef>
                <a:spcPts val="600"/>
              </a:spcBef>
              <a:buSzPct val="70000"/>
              <a:buFont typeface="Wingdings"/>
              <a:buChar char=""/>
            </a:pPr>
            <a:r>
              <a:rPr dirty="0" lang="en-US" smtClean="0" sz="2400">
                <a:uFillTx/>
              </a:rPr>
              <a:t>Computes the multinomial logistic loss of the </a:t>
            </a:r>
            <a:r>
              <a:rPr dirty="0" err="1" lang="en-US" smtClean="0" sz="2400">
                <a:uFillTx/>
              </a:rPr>
              <a:t>softmax</a:t>
            </a:r>
            <a:r>
              <a:rPr dirty="0" lang="en-US" smtClean="0" sz="2400">
                <a:uFillTx/>
              </a:rPr>
              <a:t> of its inputs.</a:t>
            </a:r>
          </a:p>
          <a:p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43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000" y="2590801"/>
            <a:ext cx="5181600" cy="3886199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vert="horz">
            <a:normAutofit/>
          </a:bodyPr>
          <a:lstStyle/>
          <a:p>
            <a:pPr algn="l" defTabSz="914400" eaLnBrk="1" fontAlgn="auto" hangingPunct="1" indent="-274320" latinLnBrk="0" lvl="0" marL="274320" marR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defRPr>
                <a:uFillTx/>
              </a:defRPr>
            </a:pPr>
            <a:r>
              <a:rPr dirty="0" lang="en-US" sz="1400">
                <a:uFillTx/>
                <a:latin charset="0" pitchFamily="34" typeface="Liberation Sans Narrow"/>
              </a:rPr>
              <a:t>layer { </a:t>
            </a:r>
          </a:p>
          <a:p>
            <a:pPr algn="l" defTabSz="914400" eaLnBrk="1" fontAlgn="auto" hangingPunct="1" indent="-274320" latinLnBrk="0" lvl="0" marL="274320" marR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defRPr>
                <a:uFillTx/>
              </a:defRPr>
            </a:pPr>
            <a:r>
              <a:rPr dirty="0" lang="en-US" sz="1400">
                <a:uFillTx/>
                <a:latin charset="0" pitchFamily="34" typeface="Liberation Sans Narrow"/>
              </a:rPr>
              <a:t>	name: "loss" </a:t>
            </a:r>
          </a:p>
          <a:p>
            <a:pPr algn="l" defTabSz="914400" eaLnBrk="1" fontAlgn="auto" hangingPunct="1" indent="-274320" latinLnBrk="0" lvl="0" marL="274320" marR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defRPr>
                <a:uFillTx/>
              </a:defRPr>
            </a:pPr>
            <a:r>
              <a:rPr dirty="0" lang="en-US" sz="1400">
                <a:uFillTx/>
                <a:latin charset="0" pitchFamily="34" typeface="Liberation Sans Narrow"/>
              </a:rPr>
              <a:t>	type: "</a:t>
            </a:r>
            <a:r>
              <a:rPr dirty="0" err="1" lang="en-US" sz="1400">
                <a:uFillTx/>
                <a:latin charset="0" pitchFamily="34" typeface="Liberation Sans Narrow"/>
              </a:rPr>
              <a:t>SoftmaxWithLoss</a:t>
            </a:r>
            <a:r>
              <a:rPr dirty="0" lang="en-US" sz="1400">
                <a:uFillTx/>
                <a:latin charset="0" pitchFamily="34" typeface="Liberation Sans Narrow"/>
              </a:rPr>
              <a:t>" </a:t>
            </a:r>
          </a:p>
          <a:p>
            <a:pPr algn="l" defTabSz="914400" eaLnBrk="1" fontAlgn="auto" hangingPunct="1" indent="-274320" latinLnBrk="0" lvl="0" marL="274320" marR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defRPr>
                <a:uFillTx/>
              </a:defRPr>
            </a:pPr>
            <a:r>
              <a:rPr dirty="0" lang="en-US" sz="1400">
                <a:uFillTx/>
                <a:latin charset="0" pitchFamily="34" typeface="Liberation Sans Narrow"/>
              </a:rPr>
              <a:t>	bottom: "</a:t>
            </a:r>
            <a:r>
              <a:rPr dirty="0" err="1" lang="en-US" sz="1400">
                <a:uFillTx/>
                <a:latin charset="0" pitchFamily="34" typeface="Liberation Sans Narrow"/>
              </a:rPr>
              <a:t>pred</a:t>
            </a:r>
            <a:r>
              <a:rPr dirty="0" lang="en-US" sz="1400">
                <a:uFillTx/>
                <a:latin charset="0" pitchFamily="34" typeface="Liberation Sans Narrow"/>
              </a:rPr>
              <a:t>" </a:t>
            </a:r>
          </a:p>
          <a:p>
            <a:pPr algn="l" defTabSz="914400" eaLnBrk="1" fontAlgn="auto" hangingPunct="1" indent="-274320" latinLnBrk="0" lvl="0" marL="274320" marR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defRPr>
                <a:uFillTx/>
              </a:defRPr>
            </a:pPr>
            <a:r>
              <a:rPr dirty="0" lang="en-US" sz="1400">
                <a:uFillTx/>
                <a:latin charset="0" pitchFamily="34" typeface="Liberation Sans Narrow"/>
              </a:rPr>
              <a:t>	bottom: "label" </a:t>
            </a:r>
          </a:p>
          <a:p>
            <a:pPr algn="l" defTabSz="914400" eaLnBrk="1" fontAlgn="auto" hangingPunct="1" indent="-274320" latinLnBrk="0" lvl="0" marL="274320" marR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defRPr>
                <a:uFillTx/>
              </a:defRPr>
            </a:pPr>
            <a:r>
              <a:rPr dirty="0" lang="en-US" sz="1400">
                <a:uFillTx/>
                <a:latin charset="0" pitchFamily="34" typeface="Liberation Sans Narrow"/>
              </a:rPr>
              <a:t>	top: "loss" </a:t>
            </a:r>
          </a:p>
          <a:p>
            <a:pPr algn="l" defTabSz="914400" eaLnBrk="1" fontAlgn="auto" hangingPunct="1" indent="-274320" latinLnBrk="0" lvl="0" marL="274320" marR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defRPr>
                <a:uFillTx/>
              </a:defRPr>
            </a:pPr>
            <a:r>
              <a:rPr dirty="0" lang="en-US" sz="1400">
                <a:uFillTx/>
                <a:latin charset="0" pitchFamily="34" typeface="Liberation Sans Narrow"/>
              </a:rPr>
              <a:t>	</a:t>
            </a:r>
            <a:r>
              <a:rPr dirty="0" err="1" lang="en-US" sz="1400">
                <a:uFillTx/>
                <a:latin charset="0" pitchFamily="34" typeface="Liberation Sans Narrow"/>
              </a:rPr>
              <a:t>loss_param</a:t>
            </a:r>
            <a:r>
              <a:rPr dirty="0" lang="en-US" sz="1400">
                <a:uFillTx/>
                <a:latin charset="0" pitchFamily="34" typeface="Liberation Sans Narrow"/>
              </a:rPr>
              <a:t> {</a:t>
            </a:r>
          </a:p>
          <a:p>
            <a:pPr algn="l" defTabSz="914400" eaLnBrk="1" fontAlgn="auto" hangingPunct="1" indent="-274320" latinLnBrk="0" lvl="0" marL="274320" marR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defRPr>
                <a:uFillTx/>
              </a:defRPr>
            </a:pPr>
            <a:r>
              <a:rPr dirty="0" lang="en-US" sz="1400">
                <a:uFillTx/>
                <a:latin charset="0" pitchFamily="34" typeface="Liberation Sans Narrow"/>
              </a:rPr>
              <a:t>		</a:t>
            </a:r>
            <a:r>
              <a:rPr dirty="0" err="1" lang="en-US" sz="1400">
                <a:uFillTx/>
                <a:latin charset="0" pitchFamily="34" typeface="Liberation Sans Narrow"/>
              </a:rPr>
              <a:t>ignore_label</a:t>
            </a:r>
            <a:r>
              <a:rPr dirty="0" lang="en-US" sz="1400">
                <a:uFillTx/>
                <a:latin charset="0" pitchFamily="34" typeface="Liberation Sans Narrow"/>
              </a:rPr>
              <a:t>: 255</a:t>
            </a:r>
          </a:p>
          <a:p>
            <a:pPr algn="l" defTabSz="914400" eaLnBrk="1" fontAlgn="auto" hangingPunct="1" indent="-274320" latinLnBrk="0" lvl="0" marL="274320" marR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defRPr>
                <a:uFillTx/>
              </a:defRPr>
            </a:pPr>
            <a:r>
              <a:rPr dirty="0" lang="en-US" sz="1400">
                <a:uFillTx/>
                <a:latin charset="0" pitchFamily="34" typeface="Liberation Sans Narrow"/>
              </a:rPr>
              <a:t>	}</a:t>
            </a:r>
          </a:p>
          <a:p>
            <a:pPr algn="l" defTabSz="914400" eaLnBrk="1" fontAlgn="auto" hangingPunct="1" indent="-274320" latinLnBrk="0" lvl="0" marL="274320" marR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defRPr>
                <a:uFillTx/>
              </a:defRPr>
            </a:pPr>
            <a:r>
              <a:rPr dirty="0" lang="en-US" sz="1400">
                <a:uFillTx/>
                <a:latin charset="0" pitchFamily="34" typeface="Liberation Sans Narrow"/>
              </a:rPr>
              <a:t>}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Solver Prototxt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19200"/>
            <a:ext cx="7467600" cy="6096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Network run parameters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44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Rectangle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143000" y="1905000"/>
            <a:ext cx="4572000" cy="4575868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dirty="0" lang="en-US" sz="1400">
                <a:uFillTx/>
                <a:latin charset="0" pitchFamily="34" typeface="Liberation Sans Narrow"/>
              </a:rPr>
              <a:t>net: “/path/to/train/</a:t>
            </a:r>
            <a:r>
              <a:rPr dirty="0" err="1" lang="en-US" sz="1400">
                <a:uFillTx/>
                <a:latin charset="0" pitchFamily="34" typeface="Liberation Sans Narrow"/>
              </a:rPr>
              <a:t>prototxt</a:t>
            </a:r>
            <a:r>
              <a:rPr dirty="0" lang="en-US" sz="1400">
                <a:uFillTx/>
                <a:latin charset="0" pitchFamily="34" typeface="Liberation Sans Narrow"/>
              </a:rPr>
              <a:t>"</a:t>
            </a:r>
          </a:p>
          <a:p>
            <a:pPr>
              <a:lnSpc>
                <a:spcPct val="150000"/>
              </a:lnSpc>
              <a:buNone/>
            </a:pPr>
            <a:r>
              <a:rPr dirty="0" err="1" lang="en-US" sz="1400">
                <a:uFillTx/>
                <a:latin charset="0" pitchFamily="34" typeface="Liberation Sans Narrow"/>
              </a:rPr>
              <a:t>test_iter</a:t>
            </a:r>
            <a:r>
              <a:rPr dirty="0" lang="en-US" sz="1400">
                <a:uFillTx/>
                <a:latin charset="0" pitchFamily="34" typeface="Liberation Sans Narrow"/>
              </a:rPr>
              <a:t>: 500</a:t>
            </a:r>
          </a:p>
          <a:p>
            <a:pPr>
              <a:lnSpc>
                <a:spcPct val="150000"/>
              </a:lnSpc>
              <a:buNone/>
            </a:pPr>
            <a:r>
              <a:rPr dirty="0" err="1" lang="en-US" sz="1400">
                <a:uFillTx/>
                <a:latin charset="0" pitchFamily="34" typeface="Liberation Sans Narrow"/>
              </a:rPr>
              <a:t>test_interval</a:t>
            </a:r>
            <a:r>
              <a:rPr dirty="0" lang="en-US" sz="1400">
                <a:uFillTx/>
                <a:latin charset="0" pitchFamily="34" typeface="Liberation Sans Narrow"/>
              </a:rPr>
              <a:t>: 1000</a:t>
            </a:r>
          </a:p>
          <a:p>
            <a:pPr>
              <a:lnSpc>
                <a:spcPct val="150000"/>
              </a:lnSpc>
              <a:buNone/>
            </a:pPr>
            <a:r>
              <a:rPr dirty="0" err="1" lang="en-US" sz="1400">
                <a:uFillTx/>
                <a:latin charset="0" pitchFamily="34" typeface="Liberation Sans Narrow"/>
              </a:rPr>
              <a:t>base_lr</a:t>
            </a:r>
            <a:r>
              <a:rPr dirty="0" lang="en-US" sz="1400">
                <a:uFillTx/>
                <a:latin charset="0" pitchFamily="34" typeface="Liberation Sans Narrow"/>
              </a:rPr>
              <a:t>: 0.01</a:t>
            </a:r>
          </a:p>
          <a:p>
            <a:pPr>
              <a:lnSpc>
                <a:spcPct val="150000"/>
              </a:lnSpc>
              <a:buNone/>
            </a:pPr>
            <a:r>
              <a:rPr dirty="0" err="1" lang="en-US" sz="1400">
                <a:uFillTx/>
                <a:latin charset="0" pitchFamily="34" typeface="Liberation Sans Narrow"/>
              </a:rPr>
              <a:t>lr_policy</a:t>
            </a:r>
            <a:r>
              <a:rPr dirty="0" lang="en-US" sz="1400">
                <a:uFillTx/>
                <a:latin charset="0" pitchFamily="34" typeface="Liberation Sans Narrow"/>
              </a:rPr>
              <a:t>: "step"</a:t>
            </a:r>
          </a:p>
          <a:p>
            <a:pPr>
              <a:lnSpc>
                <a:spcPct val="150000"/>
              </a:lnSpc>
              <a:buNone/>
            </a:pPr>
            <a:r>
              <a:rPr dirty="0" lang="en-US" sz="1400">
                <a:uFillTx/>
                <a:latin charset="0" pitchFamily="34" typeface="Liberation Sans Narrow"/>
              </a:rPr>
              <a:t>gamma: 0.1</a:t>
            </a:r>
          </a:p>
          <a:p>
            <a:pPr>
              <a:lnSpc>
                <a:spcPct val="150000"/>
              </a:lnSpc>
              <a:buNone/>
            </a:pPr>
            <a:r>
              <a:rPr dirty="0" err="1" lang="en-US" sz="1400">
                <a:uFillTx/>
                <a:latin charset="0" pitchFamily="34" typeface="Liberation Sans Narrow"/>
              </a:rPr>
              <a:t>stepsize</a:t>
            </a:r>
            <a:r>
              <a:rPr dirty="0" lang="en-US" sz="1400">
                <a:uFillTx/>
                <a:latin charset="0" pitchFamily="34" typeface="Liberation Sans Narrow"/>
              </a:rPr>
              <a:t>: 100000</a:t>
            </a:r>
          </a:p>
          <a:p>
            <a:pPr>
              <a:lnSpc>
                <a:spcPct val="150000"/>
              </a:lnSpc>
              <a:buNone/>
            </a:pPr>
            <a:r>
              <a:rPr dirty="0" lang="en-US" sz="1400">
                <a:uFillTx/>
                <a:latin charset="0" pitchFamily="34" typeface="Liberation Sans Narrow"/>
              </a:rPr>
              <a:t>display: 20</a:t>
            </a:r>
          </a:p>
          <a:p>
            <a:pPr>
              <a:lnSpc>
                <a:spcPct val="150000"/>
              </a:lnSpc>
              <a:buNone/>
            </a:pPr>
            <a:r>
              <a:rPr dirty="0" err="1" lang="en-US" sz="1400">
                <a:uFillTx/>
                <a:latin charset="0" pitchFamily="34" typeface="Liberation Sans Narrow"/>
              </a:rPr>
              <a:t>max_iter</a:t>
            </a:r>
            <a:r>
              <a:rPr dirty="0" lang="en-US" sz="1400">
                <a:uFillTx/>
                <a:latin charset="0" pitchFamily="34" typeface="Liberation Sans Narrow"/>
              </a:rPr>
              <a:t>: 450000</a:t>
            </a:r>
          </a:p>
          <a:p>
            <a:pPr>
              <a:lnSpc>
                <a:spcPct val="150000"/>
              </a:lnSpc>
              <a:buNone/>
            </a:pPr>
            <a:r>
              <a:rPr dirty="0" lang="en-US" sz="1400">
                <a:uFillTx/>
                <a:latin charset="0" pitchFamily="34" typeface="Liberation Sans Narrow"/>
              </a:rPr>
              <a:t>momentum: 0.9</a:t>
            </a:r>
          </a:p>
          <a:p>
            <a:pPr>
              <a:lnSpc>
                <a:spcPct val="150000"/>
              </a:lnSpc>
              <a:buNone/>
            </a:pPr>
            <a:r>
              <a:rPr dirty="0" err="1" lang="en-US" sz="1400">
                <a:uFillTx/>
                <a:latin charset="0" pitchFamily="34" typeface="Liberation Sans Narrow"/>
              </a:rPr>
              <a:t>weight_decay</a:t>
            </a:r>
            <a:r>
              <a:rPr dirty="0" lang="en-US" sz="1400">
                <a:uFillTx/>
                <a:latin charset="0" pitchFamily="34" typeface="Liberation Sans Narrow"/>
              </a:rPr>
              <a:t>: 0.0005</a:t>
            </a:r>
          </a:p>
          <a:p>
            <a:pPr>
              <a:lnSpc>
                <a:spcPct val="150000"/>
              </a:lnSpc>
              <a:buNone/>
            </a:pPr>
            <a:r>
              <a:rPr dirty="0" lang="en-US" sz="1400">
                <a:uFillTx/>
                <a:latin charset="0" pitchFamily="34" typeface="Liberation Sans Narrow"/>
              </a:rPr>
              <a:t>snapshot: 10000</a:t>
            </a:r>
          </a:p>
          <a:p>
            <a:pPr>
              <a:lnSpc>
                <a:spcPct val="150000"/>
              </a:lnSpc>
              <a:buNone/>
            </a:pPr>
            <a:r>
              <a:rPr dirty="0" err="1" lang="en-US" sz="1400">
                <a:uFillTx/>
                <a:latin charset="0" pitchFamily="34" typeface="Liberation Sans Narrow"/>
              </a:rPr>
              <a:t>snapshot_prefix</a:t>
            </a:r>
            <a:r>
              <a:rPr dirty="0" lang="en-US" sz="1400">
                <a:uFillTx/>
                <a:latin charset="0" pitchFamily="34" typeface="Liberation Sans Narrow"/>
              </a:rPr>
              <a:t>: “/path/to/save/model"</a:t>
            </a:r>
          </a:p>
          <a:p>
            <a:pPr>
              <a:lnSpc>
                <a:spcPct val="150000"/>
              </a:lnSpc>
            </a:pPr>
            <a:r>
              <a:rPr dirty="0" err="1" lang="en-US" sz="1400">
                <a:uFillTx/>
                <a:latin charset="0" pitchFamily="34" typeface="Liberation Sans Narrow"/>
              </a:rPr>
              <a:t>solver_mode</a:t>
            </a:r>
            <a:r>
              <a:rPr dirty="0" lang="en-US" sz="1400">
                <a:uFillTx/>
                <a:latin charset="0" pitchFamily="34" typeface="Liberation Sans Narrow"/>
              </a:rPr>
              <a:t>: GPU</a:t>
            </a: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Running Caffe – Command Line 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22248"/>
            <a:ext cx="8229600" cy="4873752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Autofit/>
          </a:bodyPr>
          <a:lstStyle/>
          <a:p>
            <a:r>
              <a:rPr dirty="0" lang="en-US" smtClean="0">
                <a:uFillTx/>
                <a:latin typeface="+mj-lt"/>
                <a:cs charset="0" pitchFamily="18" typeface="Times New Roman"/>
              </a:rPr>
              <a:t>Training from scratch</a:t>
            </a:r>
          </a:p>
          <a:p>
            <a:pPr lvl="1">
              <a:buNone/>
            </a:pPr>
            <a:r>
              <a:rPr dirty="0" lang="en-US" smtClean="0" sz="1800">
                <a:uFillTx/>
                <a:latin typeface="+mj-lt"/>
                <a:cs charset="0" pitchFamily="18" typeface="Times New Roman"/>
              </a:rPr>
              <a:t>./build/tools/</a:t>
            </a:r>
            <a:r>
              <a:rPr dirty="0" err="1" lang="en-US" smtClean="0" sz="1800">
                <a:uFillTx/>
                <a:latin typeface="+mj-lt"/>
                <a:cs charset="0" pitchFamily="18" typeface="Times New Roman"/>
              </a:rPr>
              <a:t>caffe</a:t>
            </a:r>
            <a:r>
              <a:rPr dirty="0" lang="en-US" smtClean="0" sz="1800">
                <a:uFillTx/>
                <a:latin typeface="+mj-lt"/>
                <a:cs charset="0" pitchFamily="18" typeface="Times New Roman"/>
              </a:rPr>
              <a:t> train -solver </a:t>
            </a:r>
            <a:r>
              <a:rPr dirty="0" lang="tr-TR" smtClean="0" sz="1800">
                <a:uFillTx/>
                <a:latin typeface="+mj-lt"/>
                <a:cs charset="0" pitchFamily="18" typeface="Times New Roman"/>
              </a:rPr>
              <a:t>Path/to</a:t>
            </a:r>
            <a:r>
              <a:rPr dirty="0" lang="en-US" smtClean="0" sz="1800">
                <a:uFillTx/>
                <a:latin typeface="+mj-lt"/>
                <a:cs charset="0" pitchFamily="18" typeface="Times New Roman"/>
              </a:rPr>
              <a:t>/</a:t>
            </a:r>
            <a:r>
              <a:rPr dirty="0" err="1" lang="en-US" smtClean="0" sz="1800">
                <a:uFillTx/>
                <a:latin typeface="+mj-lt"/>
                <a:cs charset="0" pitchFamily="18" typeface="Times New Roman"/>
              </a:rPr>
              <a:t>solver.prototxt</a:t>
            </a:r>
            <a:r>
              <a:rPr dirty="0" lang="en-US" smtClean="0" sz="1800">
                <a:uFillTx/>
                <a:latin typeface="+mj-lt"/>
                <a:cs charset="0" pitchFamily="18" typeface="Times New Roman"/>
              </a:rPr>
              <a:t> </a:t>
            </a:r>
            <a:br>
              <a:rPr dirty="0" lang="en-US" smtClean="0" sz="1800">
                <a:uFillTx/>
                <a:latin typeface="+mj-lt"/>
                <a:cs charset="0" pitchFamily="18" typeface="Times New Roman"/>
              </a:rPr>
            </a:br>
            <a:endParaRPr dirty="0" lang="tr-TR" smtClean="0" sz="1800">
              <a:uFillTx/>
              <a:latin typeface="+mj-lt"/>
              <a:cs charset="0" pitchFamily="18" typeface="Times New Roman"/>
            </a:endParaRPr>
          </a:p>
          <a:p>
            <a:r>
              <a:rPr dirty="0" lang="en-US" smtClean="0">
                <a:uFillTx/>
                <a:latin typeface="+mj-lt"/>
                <a:cs charset="0" pitchFamily="18" typeface="Times New Roman"/>
              </a:rPr>
              <a:t>Training by </a:t>
            </a:r>
            <a:r>
              <a:rPr dirty="0" err="1" lang="en-US" smtClean="0">
                <a:uFillTx/>
                <a:latin typeface="+mj-lt"/>
                <a:cs charset="0" pitchFamily="18" typeface="Times New Roman"/>
              </a:rPr>
              <a:t>finetuning</a:t>
            </a:r>
            <a:endParaRPr dirty="0" lang="en-US" smtClean="0">
              <a:uFillTx/>
              <a:latin typeface="+mj-lt"/>
              <a:cs charset="0" pitchFamily="18" typeface="Times New Roman"/>
            </a:endParaRPr>
          </a:p>
          <a:p>
            <a:pPr lvl="1">
              <a:buNone/>
            </a:pPr>
            <a:r>
              <a:rPr dirty="0" lang="en-US" smtClean="0" sz="1800">
                <a:uFillTx/>
                <a:latin typeface="+mj-lt"/>
                <a:cs charset="0" pitchFamily="18" typeface="Times New Roman"/>
              </a:rPr>
              <a:t>./build/tools/</a:t>
            </a:r>
            <a:r>
              <a:rPr dirty="0" err="1" lang="en-US" smtClean="0" sz="1800">
                <a:uFillTx/>
                <a:latin typeface="+mj-lt"/>
                <a:cs charset="0" pitchFamily="18" typeface="Times New Roman"/>
              </a:rPr>
              <a:t>caffe</a:t>
            </a:r>
            <a:r>
              <a:rPr dirty="0" lang="en-US" smtClean="0" sz="1800">
                <a:uFillTx/>
                <a:latin typeface="+mj-lt"/>
                <a:cs charset="0" pitchFamily="18" typeface="Times New Roman"/>
              </a:rPr>
              <a:t> train -solver </a:t>
            </a:r>
            <a:r>
              <a:rPr dirty="0" lang="tr-TR" smtClean="0" sz="1800">
                <a:uFillTx/>
                <a:latin typeface="+mj-lt"/>
                <a:cs charset="0" pitchFamily="18" typeface="Times New Roman"/>
              </a:rPr>
              <a:t>Path/to</a:t>
            </a:r>
            <a:r>
              <a:rPr dirty="0" lang="en-US" smtClean="0" sz="1800">
                <a:uFillTx/>
                <a:latin typeface="+mj-lt"/>
                <a:cs charset="0" pitchFamily="18" typeface="Times New Roman"/>
              </a:rPr>
              <a:t>/</a:t>
            </a:r>
            <a:r>
              <a:rPr dirty="0" err="1" lang="en-US" smtClean="0" sz="1800">
                <a:uFillTx/>
                <a:latin typeface="+mj-lt"/>
                <a:cs charset="0" pitchFamily="18" typeface="Times New Roman"/>
              </a:rPr>
              <a:t>solver.prototxt</a:t>
            </a:r>
            <a:r>
              <a:rPr dirty="0" lang="en-US" smtClean="0" sz="1800">
                <a:uFillTx/>
                <a:latin typeface="+mj-lt"/>
                <a:cs charset="0" pitchFamily="18" typeface="Times New Roman"/>
              </a:rPr>
              <a:t> -weights </a:t>
            </a:r>
            <a:r>
              <a:rPr dirty="0" lang="tr-TR" smtClean="0" sz="1800">
                <a:uFillTx/>
                <a:latin typeface="+mj-lt"/>
                <a:cs charset="0" pitchFamily="18" typeface="Times New Roman"/>
              </a:rPr>
              <a:t>Path/to/</a:t>
            </a:r>
            <a:r>
              <a:rPr dirty="0" err="1" lang="en-US" smtClean="0" sz="1800">
                <a:uFillTx/>
                <a:latin typeface="+mj-lt"/>
                <a:cs charset="0" pitchFamily="18" typeface="Times New Roman"/>
              </a:rPr>
              <a:t>caffenet.caffemodel</a:t>
            </a:r>
            <a:r>
              <a:rPr dirty="0" lang="en-US" smtClean="0">
                <a:uFillTx/>
                <a:latin typeface="+mj-lt"/>
                <a:cs charset="0" pitchFamily="18" typeface="Times New Roman"/>
              </a:rPr>
              <a:t/>
            </a:r>
            <a:br>
              <a:rPr dirty="0" lang="en-US" smtClean="0">
                <a:uFillTx/>
                <a:latin typeface="+mj-lt"/>
                <a:cs charset="0" pitchFamily="18" typeface="Times New Roman"/>
              </a:rPr>
            </a:br>
            <a:endParaRPr dirty="0" lang="tr-TR" smtClean="0">
              <a:uFillTx/>
              <a:latin typeface="+mj-lt"/>
              <a:cs charset="0" pitchFamily="18" typeface="Times New Roman"/>
            </a:endParaRPr>
          </a:p>
          <a:p>
            <a:r>
              <a:rPr dirty="0" lang="en-US" smtClean="0">
                <a:uFillTx/>
                <a:latin typeface="+mj-lt"/>
                <a:cs charset="0" pitchFamily="18" typeface="Times New Roman"/>
              </a:rPr>
              <a:t>Resume training from snapshot	</a:t>
            </a:r>
          </a:p>
          <a:p>
            <a:pPr lvl="1">
              <a:buNone/>
            </a:pPr>
            <a:r>
              <a:rPr dirty="0" lang="en-US" smtClean="0" sz="1800">
                <a:uFillTx/>
                <a:latin typeface="+mj-lt"/>
                <a:cs charset="0" pitchFamily="18" typeface="Times New Roman"/>
              </a:rPr>
              <a:t>./build/tools/</a:t>
            </a:r>
            <a:r>
              <a:rPr dirty="0" err="1" lang="en-US" smtClean="0" sz="1800">
                <a:uFillTx/>
                <a:latin typeface="+mj-lt"/>
                <a:cs charset="0" pitchFamily="18" typeface="Times New Roman"/>
              </a:rPr>
              <a:t>caffe</a:t>
            </a:r>
            <a:r>
              <a:rPr dirty="0" lang="en-US" smtClean="0" sz="1800">
                <a:uFillTx/>
                <a:latin typeface="+mj-lt"/>
                <a:cs charset="0" pitchFamily="18" typeface="Times New Roman"/>
              </a:rPr>
              <a:t> train -solver </a:t>
            </a:r>
            <a:r>
              <a:rPr dirty="0" lang="tr-TR" smtClean="0" sz="1800">
                <a:uFillTx/>
                <a:latin typeface="+mj-lt"/>
                <a:cs charset="0" pitchFamily="18" typeface="Times New Roman"/>
              </a:rPr>
              <a:t>Path/to</a:t>
            </a:r>
            <a:r>
              <a:rPr dirty="0" lang="en-US" smtClean="0" sz="1800">
                <a:uFillTx/>
                <a:latin typeface="+mj-lt"/>
                <a:cs charset="0" pitchFamily="18" typeface="Times New Roman"/>
              </a:rPr>
              <a:t>/</a:t>
            </a:r>
            <a:r>
              <a:rPr dirty="0" err="1" lang="en-US" smtClean="0" sz="1800">
                <a:uFillTx/>
                <a:latin typeface="+mj-lt"/>
                <a:cs charset="0" pitchFamily="18" typeface="Times New Roman"/>
              </a:rPr>
              <a:t>solver.prototxt</a:t>
            </a:r>
            <a:r>
              <a:rPr dirty="0" lang="en-US" smtClean="0" sz="1800">
                <a:uFillTx/>
                <a:latin typeface="+mj-lt"/>
                <a:cs charset="0" pitchFamily="18" typeface="Times New Roman"/>
              </a:rPr>
              <a:t>  -snapshot </a:t>
            </a:r>
            <a:r>
              <a:rPr dirty="0" lang="tr-TR" smtClean="0" sz="1800">
                <a:uFillTx/>
                <a:latin typeface="+mj-lt"/>
                <a:cs charset="0" pitchFamily="18" typeface="Times New Roman"/>
              </a:rPr>
              <a:t>Path/to/</a:t>
            </a:r>
            <a:r>
              <a:rPr dirty="0" err="1" lang="en-US" smtClean="0" sz="1800">
                <a:uFillTx/>
                <a:latin typeface="+mj-lt"/>
                <a:cs charset="0" pitchFamily="18" typeface="Times New Roman"/>
              </a:rPr>
              <a:t>caffenet.solverstate</a:t>
            </a:r>
            <a:endParaRPr dirty="0" lang="tr-TR" smtClean="0" sz="1800">
              <a:uFillTx/>
              <a:latin typeface="+mj-lt"/>
              <a:cs charset="0" pitchFamily="18" typeface="Times New Roman"/>
            </a:endParaRPr>
          </a:p>
          <a:p>
            <a:endParaRPr dirty="0" lang="tr-TR" smtClean="0">
              <a:uFillTx/>
              <a:latin typeface="+mj-lt"/>
              <a:cs charset="0" pitchFamily="18" typeface="Times New Roman"/>
            </a:endParaRPr>
          </a:p>
          <a:p>
            <a:r>
              <a:rPr dirty="0" lang="en-US" smtClean="0">
                <a:uFillTx/>
                <a:latin typeface="+mj-lt"/>
                <a:cs charset="0" pitchFamily="18" typeface="Times New Roman"/>
              </a:rPr>
              <a:t>Testing</a:t>
            </a:r>
          </a:p>
          <a:p>
            <a:pPr lvl="1">
              <a:buNone/>
            </a:pPr>
            <a:r>
              <a:rPr dirty="0" lang="en-US" smtClean="0" sz="1800">
                <a:uFillTx/>
                <a:latin typeface="+mj-lt"/>
                <a:cs charset="0" pitchFamily="18" typeface="Times New Roman"/>
              </a:rPr>
              <a:t>./build/tools/</a:t>
            </a:r>
            <a:r>
              <a:rPr dirty="0" err="1" lang="en-US" smtClean="0" sz="1800">
                <a:uFillTx/>
                <a:latin typeface="+mj-lt"/>
                <a:cs charset="0" pitchFamily="18" typeface="Times New Roman"/>
              </a:rPr>
              <a:t>caffe</a:t>
            </a:r>
            <a:r>
              <a:rPr dirty="0" lang="en-US" smtClean="0" sz="1800">
                <a:uFillTx/>
                <a:latin typeface="+mj-lt"/>
                <a:cs charset="0" pitchFamily="18" typeface="Times New Roman"/>
              </a:rPr>
              <a:t> test -model Path/to/</a:t>
            </a:r>
            <a:r>
              <a:rPr dirty="0" err="1" lang="en-US" smtClean="0" sz="1800">
                <a:uFillTx/>
                <a:latin typeface="+mj-lt"/>
                <a:cs charset="0" pitchFamily="18" typeface="Times New Roman"/>
              </a:rPr>
              <a:t>train_val.prototxt</a:t>
            </a:r>
            <a:r>
              <a:rPr dirty="0" lang="en-US" smtClean="0" sz="1800">
                <a:uFillTx/>
                <a:latin typeface="+mj-lt"/>
                <a:cs charset="0" pitchFamily="18" typeface="Times New Roman"/>
              </a:rPr>
              <a:t> -weights</a:t>
            </a:r>
            <a:r>
              <a:rPr dirty="0" lang="tr-TR" smtClean="0" sz="1800">
                <a:uFillTx/>
                <a:latin typeface="+mj-lt"/>
                <a:cs charset="0" pitchFamily="18" typeface="Times New Roman"/>
              </a:rPr>
              <a:t> Path/to/</a:t>
            </a:r>
            <a:r>
              <a:rPr dirty="0" err="1" lang="en-US" smtClean="0" sz="1800">
                <a:uFillTx/>
                <a:latin typeface="+mj-lt"/>
                <a:cs charset="0" pitchFamily="18" typeface="Times New Roman"/>
              </a:rPr>
              <a:t>caffenet.caffemodel</a:t>
            </a:r>
            <a:r>
              <a:rPr dirty="0" lang="en-US" smtClean="0" sz="1800">
                <a:uFillTx/>
                <a:latin typeface="+mj-lt"/>
                <a:cs charset="0" pitchFamily="18" typeface="Times New Roman"/>
              </a:rPr>
              <a:t> -iterations 100</a:t>
            </a:r>
            <a:endParaRPr dirty="0" lang="en-US" sz="1800">
              <a:uFillTx/>
              <a:latin typeface="+mj-lt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45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7"/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10"/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1">
                      <p:stCondLst>
                        <p:cond delay="indefinite"/>
                      </p:stCondLst>
                      <p:childTnLst>
                        <p:par>
                          <p:cTn fill="hold" id="12">
                            <p:stCondLst>
                              <p:cond delay="0"/>
                            </p:stCondLst>
                            <p:childTnLst>
                              <p:par>
                                <p:cTn fill="hold" id="13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15"/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6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18"/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id="21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23"/>
                                        <p:tgtEl>
                                          <p:spTgt spid="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4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26"/>
                                        <p:tgtEl>
                                          <p:spTgt spid="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Application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Face attributes classification</a:t>
            </a:r>
          </a:p>
          <a:p>
            <a:endParaRPr dirty="0" lang="de-DE" smtClean="0">
              <a:uFillTx/>
            </a:endParaRPr>
          </a:p>
          <a:p>
            <a:r>
              <a:rPr dirty="0" lang="de-DE" smtClean="0">
                <a:uFillTx/>
              </a:rPr>
              <a:t>Dataset: </a:t>
            </a:r>
          </a:p>
          <a:p>
            <a:pPr lvl="1"/>
            <a:r>
              <a:rPr dirty="0" lang="de-DE" smtClean="0">
                <a:uFillTx/>
              </a:rPr>
              <a:t>LFW</a:t>
            </a:r>
          </a:p>
          <a:p>
            <a:pPr lvl="1"/>
            <a:r>
              <a:rPr dirty="0" lang="de-DE" smtClean="0">
                <a:uFillTx/>
              </a:rPr>
              <a:t>CelebA</a:t>
            </a:r>
          </a:p>
          <a:p>
            <a:pPr lvl="1"/>
            <a:r>
              <a:rPr dirty="0" lang="de-DE" smtClean="0">
                <a:uFillTx/>
              </a:rPr>
              <a:t>In total: 200,000 training samples</a:t>
            </a:r>
          </a:p>
          <a:p>
            <a:pPr lvl="1"/>
            <a:endParaRPr dirty="0" lang="de-DE" smtClean="0">
              <a:uFillTx/>
            </a:endParaRPr>
          </a:p>
          <a:p>
            <a:r>
              <a:rPr dirty="0" lang="en-US" smtClean="0">
                <a:uFillTx/>
              </a:rPr>
              <a:t>Datasets are annotated with 40 attribute classes</a:t>
            </a:r>
            <a:endParaRPr dirty="0" lang="de-DE" smtClean="0">
              <a:uFillTx/>
            </a:endParaRPr>
          </a:p>
          <a:p>
            <a:endParaRPr dirty="0" lang="de-DE" smtClean="0">
              <a:uFillTx/>
            </a:endParaRPr>
          </a:p>
          <a:p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46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429496729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46304" y="6210300"/>
            <a:ext cx="457200" cy="457200"/>
          </a:xfrm>
          <a:prstGeom prst="ellipse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01277B7-7498-491F-BED5-99F767F34C3F}" type="slidenum">
              <a:rPr lang="en-US" smtClean="0">
                <a:uFillTx/>
              </a:rPr>
              <a:pPr/>
              <a:t>47</a:t>
            </a:fld>
            <a:endParaRPr dirty="0" lang="en-US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Screenshot from 2017-09-26 23_04_05.png" id="5" name="Picture 4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3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0"/>
            <a:ext cx="9144000" cy="6857999"/>
          </a:xfrm>
          <a:prstGeom prst="rect">
            <a:avLst/>
          </a:prstGeom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48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8" name="Title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609600" y="914400"/>
            <a:ext cx="7772400" cy="41148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pPr algn="ctr"/>
            <a:r>
              <a:rPr dirty="0" err="1" lang="en-US" smtClean="0" sz="3200">
                <a:uFillTx/>
              </a:rPr>
              <a:t>Matlab</a:t>
            </a:r>
            <a:r>
              <a:rPr dirty="0" lang="en-US" smtClean="0" sz="3200">
                <a:uFillTx/>
              </a:rPr>
              <a:t/>
            </a:r>
            <a:br>
              <a:rPr dirty="0" lang="en-US" smtClean="0" sz="3200">
                <a:uFillTx/>
              </a:rPr>
            </a:br>
            <a:r>
              <a:rPr dirty="0" lang="en-US" smtClean="0" sz="3200">
                <a:uFillTx/>
              </a:rPr>
              <a:t/>
            </a:r>
            <a:br>
              <a:rPr dirty="0" lang="en-US" smtClean="0" sz="3200">
                <a:uFillTx/>
              </a:rPr>
            </a:br>
            <a:r>
              <a:rPr dirty="0" lang="en-US" smtClean="0" sz="3200">
                <a:uFillTx/>
              </a:rPr>
              <a:t/>
            </a:r>
            <a:br>
              <a:rPr dirty="0" lang="en-US" smtClean="0" sz="3200">
                <a:uFillTx/>
              </a:rPr>
            </a:br>
            <a:endParaRPr dirty="0"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de-DE" smtClean="0">
                <a:uFillTx/>
              </a:rPr>
              <a:t>Toy Example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19200"/>
            <a:ext cx="7467600" cy="52578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de-DE" smtClean="0">
                <a:uFillTx/>
              </a:rPr>
              <a:t>Gender Classification</a:t>
            </a:r>
          </a:p>
          <a:p>
            <a:r>
              <a:rPr dirty="0" lang="de-DE" smtClean="0">
                <a:uFillTx/>
              </a:rPr>
              <a:t>Dataset: Part of </a:t>
            </a:r>
            <a:r>
              <a:rPr dirty="0" lang="de-DE" smtClean="0">
                <a:uFillTx/>
              </a:rPr>
              <a:t>LFWA </a:t>
            </a:r>
            <a:endParaRPr dirty="0" lang="de-DE" smtClean="0">
              <a:uFillTx/>
            </a:endParaRPr>
          </a:p>
          <a:p>
            <a:pPr lvl="1"/>
            <a:r>
              <a:rPr dirty="0" lang="de-DE" smtClean="0">
                <a:uFillTx/>
              </a:rPr>
              <a:t>Training samples: 4500 samples</a:t>
            </a:r>
          </a:p>
          <a:p>
            <a:pPr lvl="1"/>
            <a:r>
              <a:rPr dirty="0" lang="de-DE" smtClean="0">
                <a:uFillTx/>
              </a:rPr>
              <a:t>Testing samples: 2000 samples</a:t>
            </a:r>
          </a:p>
          <a:p>
            <a:endParaRPr dirty="0" lang="de-DE" smtClean="0">
              <a:uFillTx/>
            </a:endParaRPr>
          </a:p>
          <a:p>
            <a:endParaRPr dirty="0" lang="de-DE" smtClean="0">
              <a:uFillTx/>
            </a:endParaRPr>
          </a:p>
          <a:p>
            <a:endParaRPr dirty="0" lang="de-DE" smtClean="0">
              <a:uFillTx/>
            </a:endParaRPr>
          </a:p>
          <a:p>
            <a:endParaRPr dirty="0" lang="de-DE" smtClean="0">
              <a:uFillTx/>
            </a:endParaRPr>
          </a:p>
          <a:p>
            <a:pPr>
              <a:buNone/>
            </a:pPr>
            <a:endParaRPr dirty="0" lang="de-DE" smtClean="0">
              <a:uFillTx/>
            </a:endParaRPr>
          </a:p>
          <a:p>
            <a:r>
              <a:rPr dirty="0" lang="de-DE" smtClean="0">
                <a:uFillTx/>
              </a:rPr>
              <a:t>Architecture: </a:t>
            </a:r>
            <a:r>
              <a:rPr dirty="0" lang="de-DE" smtClean="0">
                <a:uFillTx/>
              </a:rPr>
              <a:t>XceptionNet</a:t>
            </a:r>
          </a:p>
          <a:p>
            <a:r>
              <a:rPr dirty="0" lang="de-DE" smtClean="0">
                <a:uFillTx/>
              </a:rPr>
              <a:t>Apply Transfer Learning</a:t>
            </a:r>
            <a:endParaRPr dirty="0" lang="de-DE" smtClean="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49</a:t>
            </a:fld>
            <a:endParaRPr lang="en-US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147" name="Picture 3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rrowheads="1"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 cstate="print"/>
          <a:srcRect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2209800" y="3124200"/>
            <a:ext cx="4419600" cy="172475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de-DE" smtClean="0">
                <a:uFillTx/>
              </a:rPr>
              <a:t>TensorFlow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19200"/>
            <a:ext cx="8001000" cy="56388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en-US" smtClean="0">
                <a:uFillTx/>
              </a:rPr>
              <a:t>Developed by researchers at Google Brain</a:t>
            </a:r>
          </a:p>
          <a:p>
            <a:r>
              <a:rPr dirty="0" lang="en-US" smtClean="0">
                <a:uFillTx/>
              </a:rPr>
              <a:t>Open Source</a:t>
            </a:r>
          </a:p>
          <a:p>
            <a:r>
              <a:rPr dirty="0" lang="en-US" smtClean="0">
                <a:uFillTx/>
              </a:rPr>
              <a:t>Allows distribution of computation</a:t>
            </a:r>
          </a:p>
          <a:p>
            <a:pPr lvl="1"/>
            <a:r>
              <a:rPr dirty="0" lang="de-DE" smtClean="0">
                <a:uFillTx/>
              </a:rPr>
              <a:t>Across </a:t>
            </a:r>
            <a:r>
              <a:rPr dirty="0" lang="en-US" smtClean="0">
                <a:uFillTx/>
              </a:rPr>
              <a:t>different computers</a:t>
            </a:r>
          </a:p>
          <a:p>
            <a:pPr lvl="1"/>
            <a:r>
              <a:rPr dirty="0" lang="en-US" smtClean="0">
                <a:uFillTx/>
              </a:rPr>
              <a:t>Across multiple CPUs and GPUs within a single machine</a:t>
            </a:r>
          </a:p>
          <a:p>
            <a:r>
              <a:rPr dirty="0" lang="en-US" smtClean="0">
                <a:uFillTx/>
              </a:rPr>
              <a:t>Provides a Python and C++ API</a:t>
            </a:r>
          </a:p>
          <a:p>
            <a:r>
              <a:rPr dirty="0" lang="en-US" smtClean="0">
                <a:uFillTx/>
              </a:rPr>
              <a:t>Works on mobile devices </a:t>
            </a:r>
          </a:p>
          <a:p>
            <a:r>
              <a:rPr dirty="0" lang="en-US" smtClean="0">
                <a:uFillTx/>
              </a:rPr>
              <a:t>Most popular deep learning library for research and production. </a:t>
            </a:r>
            <a:endParaRPr dirty="0" lang="de-DE" smtClean="0">
              <a:uFillTx/>
            </a:endParaRPr>
          </a:p>
          <a:p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5</a:t>
            </a:fld>
            <a:endParaRPr dirty="0" lang="en-US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SearchByImage.jpg" id="7" name="Picture 6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3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295400" y="1371600"/>
            <a:ext cx="6096000" cy="3810000"/>
          </a:xfrm>
          <a:prstGeom prst="rect">
            <a:avLst/>
          </a:prstGeom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Captioning.png" id="9" name="Picture 8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4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828800" y="990600"/>
            <a:ext cx="5181600" cy="4536344"/>
          </a:xfrm>
          <a:prstGeom prst="rect">
            <a:avLst/>
          </a:prstGeom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Translation.jpg" id="10" name="Picture 9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5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524000" y="838200"/>
            <a:ext cx="6010275" cy="4972050"/>
          </a:xfrm>
          <a:prstGeom prst="rect">
            <a:avLst/>
          </a:prstGeom>
        </p:spPr>
      </p:pic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CustomersWhoBought3.jpg" id="11" name="Picture 10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6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62000" y="685800"/>
            <a:ext cx="7162800" cy="6061608"/>
          </a:xfrm>
          <a:prstGeom prst="rect">
            <a:avLst/>
          </a:prstGeom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7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12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17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8">
                      <p:stCondLst>
                        <p:cond delay="indefinite"/>
                      </p:stCondLst>
                      <p:childTnLst>
                        <p:par>
                          <p:cTn fill="hold" id="19">
                            <p:stCondLst>
                              <p:cond delay="0"/>
                            </p:stCondLst>
                            <p:childTnLst>
                              <p:par>
                                <p:cTn fill="hold" id="20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22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 fontScale="90000"/>
          </a:bodyPr>
          <a:lstStyle/>
          <a:p>
            <a:r>
              <a:rPr dirty="0" lang="en-US" smtClean="0">
                <a:uFillTx/>
              </a:rPr>
              <a:t>Build a CNN for Gender </a:t>
            </a:r>
            <a:r>
              <a:rPr dirty="0" lang="en-US" smtClean="0">
                <a:uFillTx/>
              </a:rPr>
              <a:t>Classification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19200"/>
            <a:ext cx="7467600" cy="6096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 smtClean="0">
                <a:uFillTx/>
              </a:rPr>
              <a:t>Load The dataset</a:t>
            </a:r>
            <a:endParaRPr dirty="0" lang="en-US" smtClean="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50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TextBox 5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62000" y="1828800"/>
            <a:ext cx="7696200" cy="224676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r>
              <a:rPr dirty="0" lang="en-US" smtClean="0" sz="1400">
                <a:uFillTx/>
              </a:rPr>
              <a:t>load(‘TrainImgs.mat’); load(‘TrainLbls.mat’);</a:t>
            </a:r>
          </a:p>
          <a:p>
            <a:r>
              <a:rPr dirty="0" lang="en-US" smtClean="0" sz="1400">
                <a:uFillTx/>
              </a:rPr>
              <a:t>load(‘TestImgs.mat’); load(‘TrestLbls.mat’);</a:t>
            </a:r>
          </a:p>
          <a:p>
            <a:endParaRPr dirty="0" lang="en-US" smtClean="0" sz="1400">
              <a:uFillTx/>
            </a:endParaRPr>
          </a:p>
          <a:p>
            <a:r>
              <a:rPr dirty="0" err="1" lang="en-US" smtClean="0" sz="1400">
                <a:uFillTx/>
              </a:rPr>
              <a:t>imageSize</a:t>
            </a:r>
            <a:r>
              <a:rPr dirty="0" lang="en-US" smtClean="0" sz="1400">
                <a:uFillTx/>
              </a:rPr>
              <a:t> = [299,299,3</a:t>
            </a:r>
            <a:r>
              <a:rPr dirty="0" lang="en-US" smtClean="0" sz="1400">
                <a:uFillTx/>
              </a:rPr>
              <a:t>];</a:t>
            </a:r>
          </a:p>
          <a:p>
            <a:r>
              <a:rPr dirty="0" lang="en-US" smtClean="0" sz="1400">
                <a:uFillTx/>
              </a:rPr>
              <a:t/>
            </a:r>
            <a:br>
              <a:rPr dirty="0" lang="en-US" smtClean="0" sz="1400">
                <a:uFillTx/>
              </a:rPr>
            </a:br>
            <a:r>
              <a:rPr dirty="0" err="1" lang="en-US" smtClean="0" sz="1400">
                <a:uFillTx/>
              </a:rPr>
              <a:t>imds_Train</a:t>
            </a:r>
            <a:r>
              <a:rPr dirty="0" lang="en-US" smtClean="0" sz="1400">
                <a:uFillTx/>
              </a:rPr>
              <a:t> = </a:t>
            </a:r>
            <a:r>
              <a:rPr dirty="0" err="1" lang="en-US" smtClean="0" sz="1400">
                <a:uFillTx/>
              </a:rPr>
              <a:t>imageDatastore</a:t>
            </a:r>
            <a:r>
              <a:rPr dirty="0" lang="en-US" smtClean="0" sz="1400">
                <a:uFillTx/>
              </a:rPr>
              <a:t>(</a:t>
            </a:r>
            <a:r>
              <a:rPr dirty="0" err="1" lang="en-US" smtClean="0" sz="1400">
                <a:uFillTx/>
              </a:rPr>
              <a:t>TrainImgs</a:t>
            </a:r>
            <a:r>
              <a:rPr dirty="0" lang="en-US" smtClean="0" sz="1400">
                <a:uFillTx/>
              </a:rPr>
              <a:t>, 'Labels', categorical(</a:t>
            </a:r>
            <a:r>
              <a:rPr dirty="0" err="1" lang="en-US" smtClean="0" sz="1400">
                <a:uFillTx/>
              </a:rPr>
              <a:t>TrainLbls</a:t>
            </a:r>
            <a:r>
              <a:rPr dirty="0" lang="en-US" smtClean="0" sz="1400">
                <a:uFillTx/>
              </a:rPr>
              <a:t>));</a:t>
            </a:r>
            <a:br>
              <a:rPr dirty="0" lang="en-US" smtClean="0" sz="1400">
                <a:uFillTx/>
              </a:rPr>
            </a:br>
            <a:r>
              <a:rPr dirty="0" err="1" lang="en-US" smtClean="0" sz="1400">
                <a:uFillTx/>
              </a:rPr>
              <a:t>auimds_Train</a:t>
            </a:r>
            <a:r>
              <a:rPr dirty="0" lang="en-US" smtClean="0" sz="1400">
                <a:uFillTx/>
              </a:rPr>
              <a:t> = </a:t>
            </a:r>
            <a:r>
              <a:rPr dirty="0" err="1" lang="en-US" smtClean="0" sz="1400">
                <a:uFillTx/>
              </a:rPr>
              <a:t>augmentedImageDatastore</a:t>
            </a:r>
            <a:r>
              <a:rPr dirty="0" lang="en-US" smtClean="0" sz="1400">
                <a:uFillTx/>
              </a:rPr>
              <a:t>(</a:t>
            </a:r>
            <a:r>
              <a:rPr dirty="0" err="1" lang="en-US" smtClean="0" sz="1400">
                <a:uFillTx/>
              </a:rPr>
              <a:t>imageSize</a:t>
            </a:r>
            <a:r>
              <a:rPr dirty="0" lang="en-US" smtClean="0" sz="1400">
                <a:uFillTx/>
              </a:rPr>
              <a:t>, </a:t>
            </a:r>
            <a:r>
              <a:rPr dirty="0" err="1" lang="en-US" smtClean="0" sz="1400">
                <a:uFillTx/>
              </a:rPr>
              <a:t>imds_Train</a:t>
            </a:r>
            <a:r>
              <a:rPr dirty="0" lang="en-US" smtClean="0" sz="1400">
                <a:uFillTx/>
              </a:rPr>
              <a:t>);</a:t>
            </a:r>
            <a:br>
              <a:rPr dirty="0" lang="en-US" smtClean="0" sz="1400">
                <a:uFillTx/>
              </a:rPr>
            </a:br>
            <a:r>
              <a:rPr dirty="0" lang="en-US" smtClean="0" sz="1400">
                <a:uFillTx/>
              </a:rPr>
              <a:t/>
            </a:r>
            <a:br>
              <a:rPr dirty="0" lang="en-US" smtClean="0" sz="1400">
                <a:uFillTx/>
              </a:rPr>
            </a:br>
            <a:r>
              <a:rPr dirty="0" err="1" lang="en-US" smtClean="0" sz="1400">
                <a:uFillTx/>
              </a:rPr>
              <a:t>imds_Test</a:t>
            </a:r>
            <a:r>
              <a:rPr dirty="0" lang="en-US" smtClean="0" sz="1400">
                <a:uFillTx/>
              </a:rPr>
              <a:t> = </a:t>
            </a:r>
            <a:r>
              <a:rPr dirty="0" err="1" lang="en-US" smtClean="0" sz="1400">
                <a:uFillTx/>
              </a:rPr>
              <a:t>imageDatastore</a:t>
            </a:r>
            <a:r>
              <a:rPr dirty="0" lang="en-US" smtClean="0" sz="1400">
                <a:uFillTx/>
              </a:rPr>
              <a:t>(</a:t>
            </a:r>
            <a:r>
              <a:rPr dirty="0" err="1" lang="en-US" smtClean="0" sz="1400">
                <a:uFillTx/>
              </a:rPr>
              <a:t>TestImgs</a:t>
            </a:r>
            <a:r>
              <a:rPr dirty="0" lang="en-US" smtClean="0" sz="1400">
                <a:uFillTx/>
              </a:rPr>
              <a:t>, 'Labels', categorical(</a:t>
            </a:r>
            <a:r>
              <a:rPr dirty="0" err="1" lang="en-US" smtClean="0" sz="1400">
                <a:uFillTx/>
              </a:rPr>
              <a:t>TestLbls</a:t>
            </a:r>
            <a:r>
              <a:rPr dirty="0" lang="en-US" smtClean="0" sz="1400">
                <a:uFillTx/>
              </a:rPr>
              <a:t>));</a:t>
            </a:r>
            <a:br>
              <a:rPr dirty="0" lang="en-US" smtClean="0" sz="1400">
                <a:uFillTx/>
              </a:rPr>
            </a:br>
            <a:r>
              <a:rPr dirty="0" err="1" lang="en-US" smtClean="0" sz="1400">
                <a:uFillTx/>
              </a:rPr>
              <a:t>auimds_Test</a:t>
            </a:r>
            <a:r>
              <a:rPr dirty="0" lang="en-US" smtClean="0" sz="1400">
                <a:uFillTx/>
              </a:rPr>
              <a:t> = </a:t>
            </a:r>
            <a:r>
              <a:rPr dirty="0" err="1" lang="en-US" smtClean="0" sz="1400">
                <a:uFillTx/>
              </a:rPr>
              <a:t>augmentedImageDatastore</a:t>
            </a:r>
            <a:r>
              <a:rPr dirty="0" lang="en-US" smtClean="0" sz="1400">
                <a:uFillTx/>
              </a:rPr>
              <a:t>(</a:t>
            </a:r>
            <a:r>
              <a:rPr dirty="0" err="1" lang="en-US" smtClean="0" sz="1400">
                <a:uFillTx/>
              </a:rPr>
              <a:t>imageSize</a:t>
            </a:r>
            <a:r>
              <a:rPr dirty="0" lang="en-US" smtClean="0" sz="1400">
                <a:uFillTx/>
              </a:rPr>
              <a:t>, </a:t>
            </a:r>
            <a:r>
              <a:rPr dirty="0" err="1" lang="en-US" smtClean="0" sz="1400">
                <a:uFillTx/>
              </a:rPr>
              <a:t>imds_Test</a:t>
            </a:r>
            <a:r>
              <a:rPr dirty="0" lang="en-US" smtClean="0" sz="1400">
                <a:uFillTx/>
              </a:rPr>
              <a:t>);</a:t>
            </a:r>
            <a:endParaRPr dirty="0" lang="en-US" sz="1400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 smtClean="0">
                <a:uFillTx/>
              </a:rPr>
              <a:t>Create the model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51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" name="TextBox 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533400" y="1066800"/>
            <a:ext cx="7924800" cy="353943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r>
              <a:rPr dirty="0" lang="en-US" smtClean="0" sz="1400">
                <a:uFillTx/>
              </a:rPr>
              <a:t>net = </a:t>
            </a:r>
            <a:r>
              <a:rPr dirty="0" err="1" lang="en-US" smtClean="0" sz="1400">
                <a:uFillTx/>
              </a:rPr>
              <a:t>xception</a:t>
            </a:r>
            <a:r>
              <a:rPr dirty="0" lang="en-US" smtClean="0" sz="1400">
                <a:uFillTx/>
              </a:rPr>
              <a:t>;</a:t>
            </a:r>
            <a:br>
              <a:rPr dirty="0" lang="en-US" smtClean="0" sz="1400">
                <a:uFillTx/>
              </a:rPr>
            </a:br>
            <a:r>
              <a:rPr dirty="0" lang="en-US" smtClean="0" sz="1400">
                <a:uFillTx/>
              </a:rPr>
              <a:t/>
            </a:r>
            <a:br>
              <a:rPr dirty="0" lang="en-US" smtClean="0" sz="1400">
                <a:uFillTx/>
              </a:rPr>
            </a:br>
            <a:r>
              <a:rPr dirty="0" err="1" lang="en-US" smtClean="0" sz="1400">
                <a:uFillTx/>
              </a:rPr>
              <a:t>lgraph</a:t>
            </a:r>
            <a:r>
              <a:rPr dirty="0" lang="en-US" smtClean="0" sz="1400">
                <a:uFillTx/>
              </a:rPr>
              <a:t> = </a:t>
            </a:r>
            <a:r>
              <a:rPr dirty="0" err="1" lang="en-US" smtClean="0" sz="1400">
                <a:uFillTx/>
              </a:rPr>
              <a:t>layerGraph</a:t>
            </a:r>
            <a:r>
              <a:rPr dirty="0" lang="en-US" smtClean="0" sz="1400">
                <a:uFillTx/>
              </a:rPr>
              <a:t>(net);</a:t>
            </a:r>
            <a:br>
              <a:rPr dirty="0" lang="en-US" smtClean="0" sz="1400">
                <a:uFillTx/>
              </a:rPr>
            </a:br>
            <a:r>
              <a:rPr dirty="0" err="1" lang="en-US" smtClean="0" sz="1400">
                <a:uFillTx/>
              </a:rPr>
              <a:t>lgraph</a:t>
            </a:r>
            <a:r>
              <a:rPr dirty="0" lang="en-US" smtClean="0" sz="1400">
                <a:uFillTx/>
              </a:rPr>
              <a:t> = </a:t>
            </a:r>
            <a:r>
              <a:rPr dirty="0" err="1" lang="en-US" smtClean="0" sz="1400">
                <a:uFillTx/>
              </a:rPr>
              <a:t>removeLayers</a:t>
            </a:r>
            <a:r>
              <a:rPr dirty="0" lang="en-US" smtClean="0" sz="1400">
                <a:uFillTx/>
              </a:rPr>
              <a:t>(</a:t>
            </a:r>
            <a:r>
              <a:rPr dirty="0" err="1" lang="en-US" smtClean="0" sz="1400">
                <a:uFillTx/>
              </a:rPr>
              <a:t>lgraph</a:t>
            </a:r>
            <a:r>
              <a:rPr dirty="0" lang="en-US" smtClean="0" sz="1400">
                <a:uFillTx/>
              </a:rPr>
              <a:t>, '</a:t>
            </a:r>
            <a:r>
              <a:rPr dirty="0" err="1" lang="en-US" smtClean="0" sz="1400">
                <a:uFillTx/>
              </a:rPr>
              <a:t>ClassificationLayer_predictions</a:t>
            </a:r>
            <a:r>
              <a:rPr dirty="0" lang="en-US" smtClean="0" sz="1400">
                <a:uFillTx/>
              </a:rPr>
              <a:t>');</a:t>
            </a:r>
            <a:br>
              <a:rPr dirty="0" lang="en-US" smtClean="0" sz="1400">
                <a:uFillTx/>
              </a:rPr>
            </a:br>
            <a:r>
              <a:rPr dirty="0" err="1" lang="en-US" smtClean="0" sz="1400">
                <a:uFillTx/>
              </a:rPr>
              <a:t>lgraph</a:t>
            </a:r>
            <a:r>
              <a:rPr dirty="0" lang="en-US" smtClean="0" sz="1400">
                <a:uFillTx/>
              </a:rPr>
              <a:t> = </a:t>
            </a:r>
            <a:r>
              <a:rPr dirty="0" err="1" lang="en-US" smtClean="0" sz="1400">
                <a:uFillTx/>
              </a:rPr>
              <a:t>removeLayers</a:t>
            </a:r>
            <a:r>
              <a:rPr dirty="0" lang="en-US" smtClean="0" sz="1400">
                <a:uFillTx/>
              </a:rPr>
              <a:t>(</a:t>
            </a:r>
            <a:r>
              <a:rPr dirty="0" err="1" lang="en-US" smtClean="0" sz="1400">
                <a:uFillTx/>
              </a:rPr>
              <a:t>lgraph</a:t>
            </a:r>
            <a:r>
              <a:rPr dirty="0" lang="en-US" smtClean="0" sz="1400">
                <a:uFillTx/>
              </a:rPr>
              <a:t>, '</a:t>
            </a:r>
            <a:r>
              <a:rPr dirty="0" err="1" lang="en-US" smtClean="0" sz="1400">
                <a:uFillTx/>
              </a:rPr>
              <a:t>predictions_softmax</a:t>
            </a:r>
            <a:r>
              <a:rPr dirty="0" lang="en-US" smtClean="0" sz="1400">
                <a:uFillTx/>
              </a:rPr>
              <a:t>');</a:t>
            </a:r>
            <a:br>
              <a:rPr dirty="0" lang="en-US" smtClean="0" sz="1400">
                <a:uFillTx/>
              </a:rPr>
            </a:br>
            <a:r>
              <a:rPr dirty="0" err="1" lang="en-US" smtClean="0" sz="1400">
                <a:uFillTx/>
              </a:rPr>
              <a:t>lgraph</a:t>
            </a:r>
            <a:r>
              <a:rPr dirty="0" lang="en-US" smtClean="0" sz="1400">
                <a:uFillTx/>
              </a:rPr>
              <a:t> = </a:t>
            </a:r>
            <a:r>
              <a:rPr dirty="0" err="1" lang="en-US" smtClean="0" sz="1400">
                <a:uFillTx/>
              </a:rPr>
              <a:t>removeLayers</a:t>
            </a:r>
            <a:r>
              <a:rPr dirty="0" lang="en-US" smtClean="0" sz="1400">
                <a:uFillTx/>
              </a:rPr>
              <a:t>(</a:t>
            </a:r>
            <a:r>
              <a:rPr dirty="0" err="1" lang="en-US" smtClean="0" sz="1400">
                <a:uFillTx/>
              </a:rPr>
              <a:t>lgraph</a:t>
            </a:r>
            <a:r>
              <a:rPr dirty="0" lang="en-US" smtClean="0" sz="1400">
                <a:uFillTx/>
              </a:rPr>
              <a:t>, 'predictions');</a:t>
            </a:r>
            <a:br>
              <a:rPr dirty="0" lang="en-US" smtClean="0" sz="1400">
                <a:uFillTx/>
              </a:rPr>
            </a:br>
            <a:r>
              <a:rPr dirty="0" lang="en-US" smtClean="0" sz="1400">
                <a:uFillTx/>
              </a:rPr>
              <a:t/>
            </a:r>
            <a:br>
              <a:rPr dirty="0" lang="en-US" smtClean="0" sz="1400">
                <a:uFillTx/>
              </a:rPr>
            </a:br>
            <a:r>
              <a:rPr dirty="0" err="1" lang="en-US" smtClean="0" sz="1400">
                <a:uFillTx/>
              </a:rPr>
              <a:t>lgraph</a:t>
            </a:r>
            <a:r>
              <a:rPr dirty="0" lang="en-US" smtClean="0" sz="1400">
                <a:uFillTx/>
              </a:rPr>
              <a:t> = </a:t>
            </a:r>
            <a:r>
              <a:rPr dirty="0" err="1" lang="en-US" smtClean="0" sz="1400">
                <a:uFillTx/>
              </a:rPr>
              <a:t>addLayers</a:t>
            </a:r>
            <a:r>
              <a:rPr dirty="0" lang="en-US" smtClean="0" sz="1400">
                <a:uFillTx/>
              </a:rPr>
              <a:t>(</a:t>
            </a:r>
            <a:r>
              <a:rPr dirty="0" err="1" lang="en-US" smtClean="0" sz="1400">
                <a:uFillTx/>
              </a:rPr>
              <a:t>lgraph</a:t>
            </a:r>
            <a:r>
              <a:rPr dirty="0" lang="en-US" smtClean="0" sz="1400">
                <a:uFillTx/>
              </a:rPr>
              <a:t>, </a:t>
            </a:r>
            <a:r>
              <a:rPr dirty="0" err="1" lang="en-US" smtClean="0" sz="1400">
                <a:uFillTx/>
              </a:rPr>
              <a:t>fullyConnectedLayer</a:t>
            </a:r>
            <a:r>
              <a:rPr dirty="0" lang="en-US" smtClean="0" sz="1400">
                <a:uFillTx/>
              </a:rPr>
              <a:t>(2, 'Name', '</a:t>
            </a:r>
            <a:r>
              <a:rPr dirty="0" err="1" lang="en-US" smtClean="0" sz="1400">
                <a:uFillTx/>
              </a:rPr>
              <a:t>mypredictions</a:t>
            </a:r>
            <a:r>
              <a:rPr dirty="0" lang="en-US" smtClean="0" sz="1400">
                <a:uFillTx/>
              </a:rPr>
              <a:t>'));</a:t>
            </a:r>
            <a:br>
              <a:rPr dirty="0" lang="en-US" smtClean="0" sz="1400">
                <a:uFillTx/>
              </a:rPr>
            </a:br>
            <a:r>
              <a:rPr dirty="0" err="1" lang="en-US" smtClean="0" sz="1400">
                <a:uFillTx/>
              </a:rPr>
              <a:t>lgraph</a:t>
            </a:r>
            <a:r>
              <a:rPr dirty="0" lang="en-US" smtClean="0" sz="1400">
                <a:uFillTx/>
              </a:rPr>
              <a:t> = </a:t>
            </a:r>
            <a:r>
              <a:rPr dirty="0" err="1" lang="en-US" smtClean="0" sz="1400">
                <a:uFillTx/>
              </a:rPr>
              <a:t>connectLayers</a:t>
            </a:r>
            <a:r>
              <a:rPr dirty="0" lang="en-US" smtClean="0" sz="1400">
                <a:uFillTx/>
              </a:rPr>
              <a:t>(</a:t>
            </a:r>
            <a:r>
              <a:rPr dirty="0" err="1" lang="en-US" smtClean="0" sz="1400">
                <a:uFillTx/>
              </a:rPr>
              <a:t>lgraph</a:t>
            </a:r>
            <a:r>
              <a:rPr dirty="0" lang="en-US" smtClean="0" sz="1400">
                <a:uFillTx/>
              </a:rPr>
              <a:t>, '</a:t>
            </a:r>
            <a:r>
              <a:rPr dirty="0" err="1" lang="en-US" smtClean="0" sz="1400">
                <a:uFillTx/>
              </a:rPr>
              <a:t>avg_pool</a:t>
            </a:r>
            <a:r>
              <a:rPr dirty="0" lang="en-US" smtClean="0" sz="1400">
                <a:uFillTx/>
              </a:rPr>
              <a:t>', '</a:t>
            </a:r>
            <a:r>
              <a:rPr dirty="0" err="1" lang="en-US" smtClean="0" sz="1400">
                <a:uFillTx/>
              </a:rPr>
              <a:t>mypredictions</a:t>
            </a:r>
            <a:r>
              <a:rPr dirty="0" lang="en-US" smtClean="0" sz="1400">
                <a:uFillTx/>
              </a:rPr>
              <a:t>');</a:t>
            </a:r>
          </a:p>
          <a:p>
            <a:endParaRPr dirty="0" lang="en-US" smtClean="0" sz="1400">
              <a:uFillTx/>
            </a:endParaRPr>
          </a:p>
          <a:p>
            <a:r>
              <a:rPr dirty="0" err="1" lang="en-US" smtClean="0" sz="1400">
                <a:uFillTx/>
              </a:rPr>
              <a:t>lgraph</a:t>
            </a:r>
            <a:r>
              <a:rPr dirty="0" lang="en-US" smtClean="0" sz="1400">
                <a:uFillTx/>
              </a:rPr>
              <a:t> = </a:t>
            </a:r>
            <a:r>
              <a:rPr dirty="0" err="1" lang="en-US" smtClean="0" sz="1400">
                <a:uFillTx/>
              </a:rPr>
              <a:t>addLayers</a:t>
            </a:r>
            <a:r>
              <a:rPr dirty="0" lang="en-US" smtClean="0" sz="1400">
                <a:uFillTx/>
              </a:rPr>
              <a:t>(</a:t>
            </a:r>
            <a:r>
              <a:rPr dirty="0" err="1" lang="en-US" smtClean="0" sz="1400">
                <a:uFillTx/>
              </a:rPr>
              <a:t>lgraph</a:t>
            </a:r>
            <a:r>
              <a:rPr dirty="0" lang="en-US" smtClean="0" sz="1400">
                <a:uFillTx/>
              </a:rPr>
              <a:t>, </a:t>
            </a:r>
            <a:r>
              <a:rPr dirty="0" err="1" lang="en-US" smtClean="0" sz="1400">
                <a:uFillTx/>
              </a:rPr>
              <a:t>softmaxLayer</a:t>
            </a:r>
            <a:r>
              <a:rPr dirty="0" lang="en-US" smtClean="0" sz="1400">
                <a:uFillTx/>
              </a:rPr>
              <a:t>('Name', '</a:t>
            </a:r>
            <a:r>
              <a:rPr dirty="0" err="1" lang="en-US" smtClean="0" sz="1400">
                <a:uFillTx/>
              </a:rPr>
              <a:t>mypredictions_softmax</a:t>
            </a:r>
            <a:r>
              <a:rPr dirty="0" lang="en-US" smtClean="0" sz="1400">
                <a:uFillTx/>
              </a:rPr>
              <a:t>'));</a:t>
            </a:r>
            <a:br>
              <a:rPr dirty="0" lang="en-US" smtClean="0" sz="1400">
                <a:uFillTx/>
              </a:rPr>
            </a:br>
            <a:r>
              <a:rPr dirty="0" err="1" lang="en-US" smtClean="0" sz="1400">
                <a:uFillTx/>
              </a:rPr>
              <a:t>lgraph</a:t>
            </a:r>
            <a:r>
              <a:rPr dirty="0" lang="en-US" smtClean="0" sz="1400">
                <a:uFillTx/>
              </a:rPr>
              <a:t> = </a:t>
            </a:r>
            <a:r>
              <a:rPr dirty="0" err="1" lang="en-US" smtClean="0" sz="1400">
                <a:uFillTx/>
              </a:rPr>
              <a:t>connectLayers</a:t>
            </a:r>
            <a:r>
              <a:rPr dirty="0" lang="en-US" smtClean="0" sz="1400">
                <a:uFillTx/>
              </a:rPr>
              <a:t>(</a:t>
            </a:r>
            <a:r>
              <a:rPr dirty="0" err="1" lang="en-US" smtClean="0" sz="1400">
                <a:uFillTx/>
              </a:rPr>
              <a:t>lgraph</a:t>
            </a:r>
            <a:r>
              <a:rPr dirty="0" lang="en-US" smtClean="0" sz="1400">
                <a:uFillTx/>
              </a:rPr>
              <a:t>, '</a:t>
            </a:r>
            <a:r>
              <a:rPr dirty="0" err="1" lang="en-US" smtClean="0" sz="1400">
                <a:uFillTx/>
              </a:rPr>
              <a:t>mypredictions</a:t>
            </a:r>
            <a:r>
              <a:rPr dirty="0" lang="en-US" smtClean="0" sz="1400">
                <a:uFillTx/>
              </a:rPr>
              <a:t>', '</a:t>
            </a:r>
            <a:r>
              <a:rPr dirty="0" err="1" lang="en-US" smtClean="0" sz="1400">
                <a:uFillTx/>
              </a:rPr>
              <a:t>mypredictions_softmax</a:t>
            </a:r>
            <a:r>
              <a:rPr dirty="0" lang="en-US" smtClean="0" sz="1400">
                <a:uFillTx/>
              </a:rPr>
              <a:t>');</a:t>
            </a:r>
            <a:br>
              <a:rPr dirty="0" lang="en-US" smtClean="0" sz="1400">
                <a:uFillTx/>
              </a:rPr>
            </a:br>
            <a:r>
              <a:rPr dirty="0" lang="en-US" smtClean="0" sz="1400">
                <a:uFillTx/>
              </a:rPr>
              <a:t/>
            </a:r>
            <a:br>
              <a:rPr dirty="0" lang="en-US" smtClean="0" sz="1400">
                <a:uFillTx/>
              </a:rPr>
            </a:br>
            <a:r>
              <a:rPr dirty="0" err="1" lang="en-US" smtClean="0" sz="1400">
                <a:uFillTx/>
              </a:rPr>
              <a:t>lgraph</a:t>
            </a:r>
            <a:r>
              <a:rPr dirty="0" lang="en-US" smtClean="0" sz="1400">
                <a:uFillTx/>
              </a:rPr>
              <a:t> = </a:t>
            </a:r>
            <a:r>
              <a:rPr dirty="0" err="1" lang="en-US" smtClean="0" sz="1400">
                <a:uFillTx/>
              </a:rPr>
              <a:t>addLayers</a:t>
            </a:r>
            <a:r>
              <a:rPr dirty="0" lang="en-US" smtClean="0" sz="1400">
                <a:uFillTx/>
              </a:rPr>
              <a:t>(</a:t>
            </a:r>
            <a:r>
              <a:rPr dirty="0" err="1" lang="en-US" smtClean="0" sz="1400">
                <a:uFillTx/>
              </a:rPr>
              <a:t>lgraph</a:t>
            </a:r>
            <a:r>
              <a:rPr dirty="0" lang="en-US" smtClean="0" sz="1400">
                <a:uFillTx/>
              </a:rPr>
              <a:t>, </a:t>
            </a:r>
            <a:r>
              <a:rPr dirty="0" err="1" lang="en-US" smtClean="0" sz="1400">
                <a:uFillTx/>
              </a:rPr>
              <a:t>classificationLayer</a:t>
            </a:r>
            <a:r>
              <a:rPr dirty="0" lang="en-US" smtClean="0" sz="1400">
                <a:uFillTx/>
              </a:rPr>
              <a:t>('Name', '</a:t>
            </a:r>
            <a:r>
              <a:rPr dirty="0" err="1" lang="en-US" smtClean="0" sz="1400">
                <a:uFillTx/>
              </a:rPr>
              <a:t>myClassificationLayer_predictions</a:t>
            </a:r>
            <a:r>
              <a:rPr dirty="0" lang="en-US" smtClean="0" sz="1400">
                <a:uFillTx/>
              </a:rPr>
              <a:t>'));</a:t>
            </a:r>
            <a:br>
              <a:rPr dirty="0" lang="en-US" smtClean="0" sz="1400">
                <a:uFillTx/>
              </a:rPr>
            </a:br>
            <a:r>
              <a:rPr dirty="0" err="1" lang="en-US" smtClean="0" sz="1400">
                <a:uFillTx/>
              </a:rPr>
              <a:t>lgraph</a:t>
            </a:r>
            <a:r>
              <a:rPr dirty="0" lang="en-US" smtClean="0" sz="1400">
                <a:uFillTx/>
              </a:rPr>
              <a:t> = </a:t>
            </a:r>
            <a:r>
              <a:rPr dirty="0" err="1" lang="en-US" smtClean="0" sz="1400">
                <a:uFillTx/>
              </a:rPr>
              <a:t>connectLayers</a:t>
            </a:r>
            <a:r>
              <a:rPr dirty="0" lang="en-US" smtClean="0" sz="1400">
                <a:uFillTx/>
              </a:rPr>
              <a:t>(</a:t>
            </a:r>
            <a:r>
              <a:rPr dirty="0" err="1" lang="en-US" smtClean="0" sz="1400">
                <a:uFillTx/>
              </a:rPr>
              <a:t>lgraph</a:t>
            </a:r>
            <a:r>
              <a:rPr dirty="0" lang="en-US" smtClean="0" sz="1400">
                <a:uFillTx/>
              </a:rPr>
              <a:t>, '</a:t>
            </a:r>
            <a:r>
              <a:rPr dirty="0" err="1" lang="en-US" smtClean="0" sz="1400">
                <a:uFillTx/>
              </a:rPr>
              <a:t>mypredictions_softmax</a:t>
            </a:r>
            <a:r>
              <a:rPr dirty="0" lang="en-US" smtClean="0" sz="1400">
                <a:uFillTx/>
              </a:rPr>
              <a:t>', '</a:t>
            </a:r>
            <a:r>
              <a:rPr dirty="0" err="1" lang="en-US" smtClean="0" sz="1400">
                <a:uFillTx/>
              </a:rPr>
              <a:t>myClassificationLayer_predictions</a:t>
            </a:r>
            <a:r>
              <a:rPr dirty="0" lang="en-US" smtClean="0" sz="1400">
                <a:uFillTx/>
              </a:rPr>
              <a:t>'); </a:t>
            </a:r>
            <a:br>
              <a:rPr dirty="0" lang="en-US" smtClean="0" sz="1400">
                <a:uFillTx/>
              </a:rPr>
            </a:br>
            <a:endParaRPr dirty="0" lang="en-US" sz="1400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 smtClean="0">
                <a:uFillTx/>
              </a:rPr>
              <a:t>Training the model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52</a:t>
            </a:fld>
            <a:endParaRPr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TextBox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62000" y="914400"/>
            <a:ext cx="7696200" cy="224676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r>
              <a:rPr dirty="0" lang="en-US" smtClean="0" sz="1400">
                <a:uFillTx/>
              </a:rPr>
              <a:t>options = </a:t>
            </a:r>
            <a:r>
              <a:rPr dirty="0" err="1" lang="en-US" smtClean="0" sz="1400">
                <a:uFillTx/>
              </a:rPr>
              <a:t>trainingOptions</a:t>
            </a:r>
            <a:r>
              <a:rPr dirty="0" lang="en-US" smtClean="0" sz="1400">
                <a:uFillTx/>
              </a:rPr>
              <a:t>('</a:t>
            </a:r>
            <a:r>
              <a:rPr dirty="0" err="1" lang="en-US" smtClean="0" sz="1400">
                <a:uFillTx/>
              </a:rPr>
              <a:t>sgdm</a:t>
            </a:r>
            <a:r>
              <a:rPr dirty="0" lang="en-US" smtClean="0" sz="1400">
                <a:uFillTx/>
              </a:rPr>
              <a:t>', ...</a:t>
            </a:r>
            <a:br>
              <a:rPr dirty="0" lang="en-US" smtClean="0" sz="1400">
                <a:uFillTx/>
              </a:rPr>
            </a:br>
            <a:r>
              <a:rPr dirty="0" lang="en-US" smtClean="0" sz="1400">
                <a:uFillTx/>
              </a:rPr>
              <a:t>    '</a:t>
            </a:r>
            <a:r>
              <a:rPr dirty="0" err="1" lang="en-US" smtClean="0" sz="1400">
                <a:uFillTx/>
              </a:rPr>
              <a:t>MiniBatchSize</a:t>
            </a:r>
            <a:r>
              <a:rPr dirty="0" lang="en-US" smtClean="0" sz="1400">
                <a:uFillTx/>
              </a:rPr>
              <a:t>', 32, ...</a:t>
            </a:r>
            <a:br>
              <a:rPr dirty="0" lang="en-US" smtClean="0" sz="1400">
                <a:uFillTx/>
              </a:rPr>
            </a:br>
            <a:r>
              <a:rPr dirty="0" lang="en-US" smtClean="0" sz="1400">
                <a:uFillTx/>
              </a:rPr>
              <a:t>    '</a:t>
            </a:r>
            <a:r>
              <a:rPr dirty="0" err="1" lang="en-US" smtClean="0" sz="1400">
                <a:uFillTx/>
              </a:rPr>
              <a:t>MaxEpochs</a:t>
            </a:r>
            <a:r>
              <a:rPr dirty="0" lang="en-US" smtClean="0" sz="1400">
                <a:uFillTx/>
              </a:rPr>
              <a:t>', 5, ...</a:t>
            </a:r>
            <a:br>
              <a:rPr dirty="0" lang="en-US" smtClean="0" sz="1400">
                <a:uFillTx/>
              </a:rPr>
            </a:br>
            <a:r>
              <a:rPr dirty="0" lang="en-US" smtClean="0" sz="1400">
                <a:uFillTx/>
              </a:rPr>
              <a:t>    '</a:t>
            </a:r>
            <a:r>
              <a:rPr dirty="0" err="1" lang="en-US" smtClean="0" sz="1400">
                <a:uFillTx/>
              </a:rPr>
              <a:t>Shuffle','every</a:t>
            </a:r>
            <a:r>
              <a:rPr dirty="0" lang="en-US" smtClean="0" sz="1400">
                <a:uFillTx/>
              </a:rPr>
              <a:t>-epoch', ...</a:t>
            </a:r>
            <a:br>
              <a:rPr dirty="0" lang="en-US" smtClean="0" sz="1400">
                <a:uFillTx/>
              </a:rPr>
            </a:br>
            <a:r>
              <a:rPr dirty="0" lang="en-US" smtClean="0" sz="1400">
                <a:uFillTx/>
              </a:rPr>
              <a:t>    '</a:t>
            </a:r>
            <a:r>
              <a:rPr dirty="0" err="1" lang="en-US" smtClean="0" sz="1400">
                <a:uFillTx/>
              </a:rPr>
              <a:t>ValidationData</a:t>
            </a:r>
            <a:r>
              <a:rPr dirty="0" lang="en-US" smtClean="0" sz="1400">
                <a:uFillTx/>
              </a:rPr>
              <a:t>', </a:t>
            </a:r>
            <a:r>
              <a:rPr dirty="0" err="1" lang="en-US" smtClean="0" sz="1400">
                <a:uFillTx/>
              </a:rPr>
              <a:t>auimds_Test</a:t>
            </a:r>
            <a:r>
              <a:rPr dirty="0" lang="en-US" smtClean="0" sz="1400">
                <a:uFillTx/>
              </a:rPr>
              <a:t>, ...</a:t>
            </a:r>
            <a:br>
              <a:rPr dirty="0" lang="en-US" smtClean="0" sz="1400">
                <a:uFillTx/>
              </a:rPr>
            </a:br>
            <a:r>
              <a:rPr dirty="0" lang="en-US" smtClean="0" sz="1400">
                <a:uFillTx/>
              </a:rPr>
              <a:t>    '</a:t>
            </a:r>
            <a:r>
              <a:rPr dirty="0" err="1" lang="en-US" smtClean="0" sz="1400">
                <a:uFillTx/>
              </a:rPr>
              <a:t>ValidationFrequency</a:t>
            </a:r>
            <a:r>
              <a:rPr dirty="0" lang="en-US" smtClean="0" sz="1400">
                <a:uFillTx/>
              </a:rPr>
              <a:t>', 50, ...</a:t>
            </a:r>
            <a:br>
              <a:rPr dirty="0" lang="en-US" smtClean="0" sz="1400">
                <a:uFillTx/>
              </a:rPr>
            </a:br>
            <a:r>
              <a:rPr dirty="0" lang="en-US" smtClean="0" sz="1400">
                <a:uFillTx/>
              </a:rPr>
              <a:t>    '</a:t>
            </a:r>
            <a:r>
              <a:rPr dirty="0" err="1" lang="en-US" smtClean="0" sz="1400">
                <a:uFillTx/>
              </a:rPr>
              <a:t>Verbose',false</a:t>
            </a:r>
            <a:r>
              <a:rPr dirty="0" lang="en-US" smtClean="0" sz="1400">
                <a:uFillTx/>
              </a:rPr>
              <a:t>, ...</a:t>
            </a:r>
            <a:br>
              <a:rPr dirty="0" lang="en-US" smtClean="0" sz="1400">
                <a:uFillTx/>
              </a:rPr>
            </a:br>
            <a:r>
              <a:rPr dirty="0" lang="en-US" smtClean="0" sz="1400">
                <a:uFillTx/>
              </a:rPr>
              <a:t>    '</a:t>
            </a:r>
            <a:r>
              <a:rPr dirty="0" err="1" lang="en-US" smtClean="0" sz="1400">
                <a:uFillTx/>
              </a:rPr>
              <a:t>Plots','training</a:t>
            </a:r>
            <a:r>
              <a:rPr dirty="0" lang="en-US" smtClean="0" sz="1400">
                <a:uFillTx/>
              </a:rPr>
              <a:t>-progress</a:t>
            </a:r>
            <a:r>
              <a:rPr dirty="0" lang="en-US" smtClean="0" sz="1400">
                <a:uFillTx/>
              </a:rPr>
              <a:t>');</a:t>
            </a:r>
          </a:p>
          <a:p>
            <a:r>
              <a:rPr dirty="0" lang="en-US" smtClean="0" sz="1400">
                <a:uFillTx/>
              </a:rPr>
              <a:t/>
            </a:r>
            <a:br>
              <a:rPr dirty="0" lang="en-US" smtClean="0" sz="1400">
                <a:uFillTx/>
              </a:rPr>
            </a:br>
            <a:r>
              <a:rPr dirty="0" lang="en-US" smtClean="0" sz="1400">
                <a:uFillTx/>
              </a:rPr>
              <a:t>net = </a:t>
            </a:r>
            <a:r>
              <a:rPr dirty="0" err="1" lang="en-US" smtClean="0" sz="1400">
                <a:uFillTx/>
              </a:rPr>
              <a:t>trainNetwork</a:t>
            </a:r>
            <a:r>
              <a:rPr dirty="0" lang="en-US" smtClean="0" sz="1400">
                <a:uFillTx/>
              </a:rPr>
              <a:t>(</a:t>
            </a:r>
            <a:r>
              <a:rPr dirty="0" err="1" lang="en-US" smtClean="0" sz="1400">
                <a:uFillTx/>
              </a:rPr>
              <a:t>auimds_Train</a:t>
            </a:r>
            <a:r>
              <a:rPr dirty="0" lang="en-US" smtClean="0" sz="1400">
                <a:uFillTx/>
              </a:rPr>
              <a:t>, </a:t>
            </a:r>
            <a:r>
              <a:rPr dirty="0" err="1" lang="en-US" smtClean="0" sz="1400">
                <a:uFillTx/>
              </a:rPr>
              <a:t>lgraph</a:t>
            </a:r>
            <a:r>
              <a:rPr dirty="0" lang="en-US" smtClean="0" sz="1400">
                <a:uFillTx/>
              </a:rPr>
              <a:t>, options);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6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3378875"/>
            <a:ext cx="7772400" cy="715962"/>
          </a:xfrm>
          <a:prstGeom prst="rect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anchor="b" vert="horz">
            <a:normAutofit/>
          </a:bodyPr>
          <a:lstStyle/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r>
              <a:rPr b="0" baseline="0" cap="small" dirty="0" i="0" kern="1200" kumimoji="0" lang="en-US" noProof="0" normalizeH="0" smtClean="0" spc="0" strike="noStrike" sz="3000" u="none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j-lt"/>
                <a:ea typeface="+mj-ea"/>
                <a:cs typeface="+mj-cs"/>
              </a:rPr>
              <a:t>Testing the model</a:t>
            </a:r>
            <a:endParaRPr b="0" baseline="0" cap="small" dirty="0" i="0" kern="1200" kumimoji="0" lang="en-US" noProof="0" normalizeH="0" spc="0" strike="noStrike" sz="3000" u="none">
              <a:ln>
                <a:noFill/>
              </a:ln>
              <a:solidFill>
                <a:schemeClr val="tx2"/>
              </a:solidFill>
              <a:effectLst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7" name="TextBox 6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txBox="1">
            <a:spLocks/>
          </p:cNvSpPr>
          <p:nvPr/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762000" y="4217075"/>
            <a:ext cx="7696200" cy="95410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 rtlCol="0" wrap="square">
            <a:spAutoFit/>
          </a:bodyPr>
          <a:lstStyle/>
          <a:p>
            <a:r>
              <a:rPr dirty="0" err="1" lang="en-US" smtClean="0" sz="1400">
                <a:uFillTx/>
              </a:rPr>
              <a:t>Yhat</a:t>
            </a:r>
            <a:r>
              <a:rPr dirty="0" lang="en-US" smtClean="0" sz="1400">
                <a:uFillTx/>
              </a:rPr>
              <a:t> = classify(net, </a:t>
            </a:r>
            <a:r>
              <a:rPr dirty="0" err="1" lang="en-US" smtClean="0" sz="1400">
                <a:uFillTx/>
              </a:rPr>
              <a:t>auimds_Test</a:t>
            </a:r>
            <a:r>
              <a:rPr dirty="0" lang="en-US" smtClean="0" sz="1400">
                <a:uFillTx/>
              </a:rPr>
              <a:t>)</a:t>
            </a:r>
          </a:p>
          <a:p>
            <a:endParaRPr dirty="0" lang="en-US" smtClean="0" sz="1400">
              <a:uFillTx/>
            </a:endParaRPr>
          </a:p>
          <a:p>
            <a:r>
              <a:rPr dirty="0" err="1" lang="en-US" smtClean="0" sz="1400">
                <a:uFillTx/>
              </a:rPr>
              <a:t>Gt</a:t>
            </a:r>
            <a:r>
              <a:rPr dirty="0" lang="en-US" smtClean="0" sz="1400">
                <a:uFillTx/>
              </a:rPr>
              <a:t> = </a:t>
            </a:r>
            <a:r>
              <a:rPr dirty="0" lang="en-US" smtClean="0" sz="1400">
                <a:uFillTx/>
              </a:rPr>
              <a:t>categorical(</a:t>
            </a:r>
            <a:r>
              <a:rPr dirty="0" err="1" lang="en-US" smtClean="0" sz="1400">
                <a:uFillTx/>
              </a:rPr>
              <a:t>TestLbls</a:t>
            </a:r>
            <a:r>
              <a:rPr dirty="0" lang="en-US" smtClean="0" sz="1400">
                <a:uFillTx/>
              </a:rPr>
              <a:t>);</a:t>
            </a:r>
          </a:p>
          <a:p>
            <a:r>
              <a:rPr dirty="0" lang="en-US" smtClean="0" sz="1400">
                <a:uFillTx/>
              </a:rPr>
              <a:t>Acc = 100*</a:t>
            </a:r>
            <a:r>
              <a:rPr dirty="0" lang="en-US" smtClean="0" sz="1400">
                <a:uFillTx/>
              </a:rPr>
              <a:t>m</a:t>
            </a:r>
            <a:r>
              <a:rPr dirty="0" lang="en-US" smtClean="0" sz="1400">
                <a:uFillTx/>
              </a:rPr>
              <a:t>e</a:t>
            </a:r>
            <a:r>
              <a:rPr dirty="0" lang="en-US" smtClean="0" sz="1400">
                <a:uFillTx/>
              </a:rPr>
              <a:t>a</a:t>
            </a:r>
            <a:r>
              <a:rPr dirty="0" lang="en-US" smtClean="0" sz="1400">
                <a:uFillTx/>
              </a:rPr>
              <a:t>n</a:t>
            </a:r>
            <a:r>
              <a:rPr dirty="0" lang="en-US" smtClean="0" sz="1400">
                <a:uFillTx/>
              </a:rPr>
              <a:t>(</a:t>
            </a:r>
            <a:r>
              <a:rPr dirty="0" lang="en-US" smtClean="0" sz="1400">
                <a:uFillTx/>
              </a:rPr>
              <a:t>Y</a:t>
            </a:r>
            <a:r>
              <a:rPr dirty="0" err="1" lang="en-US" smtClean="0" sz="1400">
                <a:uFillTx/>
              </a:rPr>
              <a:t>hat</a:t>
            </a:r>
            <a:r>
              <a:rPr dirty="0" lang="en-US" smtClean="0" sz="1400">
                <a:uFillTx/>
              </a:rPr>
              <a:t>(:) == </a:t>
            </a:r>
            <a:r>
              <a:rPr dirty="0" err="1" lang="en-US" smtClean="0" sz="1400">
                <a:uFillTx/>
              </a:rPr>
              <a:t>Gt</a:t>
            </a:r>
            <a:r>
              <a:rPr dirty="0" lang="en-US" smtClean="0" sz="1400">
                <a:uFillTx/>
              </a:rPr>
              <a:t>(:) );</a:t>
            </a:r>
            <a:endParaRPr dirty="0" lang="en-US" smtClean="0" sz="1400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Screenshot from 2019-09-07 08-25-52.png" id="5" name="Content Placeholder 4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 noGrp="1"/>
          </p:cNvPicPr>
          <p:nvPr>
            <p:ph idx="1" sz="quarter"/>
          </p:nvPr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0" y="233912"/>
            <a:ext cx="9144000" cy="6243088"/>
          </a:xfrm>
        </p:spPr>
      </p:pic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53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429496729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146304" y="6210300"/>
            <a:ext cx="457200" cy="457200"/>
          </a:xfrm>
          <a:prstGeom prst="ellipse">
            <a:avLst/>
          </a:prstGeo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01277B7-7498-491F-BED5-99F767F34C3F}" type="slidenum">
              <a:rPr lang="en-US" smtClean="0">
                <a:uFillTx/>
              </a:rPr>
              <a:pPr/>
              <a:t>54</a:t>
            </a:fld>
            <a:endParaRPr dirty="0" lang="en-US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5842" name="Picture 2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rrowheads="1" noChangeAspect="1"/>
          </p:cNvPicPr>
          <p:nvPr/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rcRect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590800" y="3124200"/>
            <a:ext cx="3124200" cy="6096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 lnSpcReduction="10000"/>
          </a:bodyPr>
          <a:lstStyle/>
          <a:p>
            <a:pPr>
              <a:buNone/>
            </a:pPr>
            <a:r>
              <a:rPr dirty="0" lang="de-DE" smtClean="0" sz="3600">
                <a:uFillTx/>
              </a:rPr>
              <a:t>Thank You </a:t>
            </a:r>
            <a:r>
              <a:rPr dirty="0" lang="de-DE" smtClean="0" sz="3600">
                <a:uFillTx/>
                <a:sym charset="2" pitchFamily="2" typeface="Wingdings"/>
              </a:rPr>
              <a:t></a:t>
            </a:r>
            <a:endParaRPr dirty="0" lang="en-US" sz="3600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55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de-DE" smtClean="0">
                <a:uFillTx/>
              </a:rPr>
              <a:t>TensorFlow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19200"/>
            <a:ext cx="8001000" cy="56388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en-US" smtClean="0">
                <a:uFillTx/>
              </a:rPr>
              <a:t>Developed by researchers at Google Brain</a:t>
            </a:r>
          </a:p>
          <a:p>
            <a:r>
              <a:rPr dirty="0" lang="en-US" smtClean="0">
                <a:uFillTx/>
              </a:rPr>
              <a:t>Open Source</a:t>
            </a:r>
          </a:p>
          <a:p>
            <a:r>
              <a:rPr dirty="0" lang="en-US" smtClean="0">
                <a:uFillTx/>
              </a:rPr>
              <a:t>Allows distribution of computation</a:t>
            </a:r>
          </a:p>
          <a:p>
            <a:pPr lvl="1"/>
            <a:r>
              <a:rPr dirty="0" lang="de-DE" smtClean="0">
                <a:uFillTx/>
              </a:rPr>
              <a:t>Across </a:t>
            </a:r>
            <a:r>
              <a:rPr dirty="0" lang="en-US" smtClean="0">
                <a:uFillTx/>
              </a:rPr>
              <a:t>different computers</a:t>
            </a:r>
          </a:p>
          <a:p>
            <a:pPr lvl="1"/>
            <a:r>
              <a:rPr dirty="0" lang="en-US" smtClean="0">
                <a:uFillTx/>
              </a:rPr>
              <a:t>Across multiple CPUs and GPUs within a single machine</a:t>
            </a:r>
          </a:p>
          <a:p>
            <a:r>
              <a:rPr dirty="0" lang="en-US" smtClean="0">
                <a:uFillTx/>
              </a:rPr>
              <a:t>Provides a Python and C++ API</a:t>
            </a:r>
          </a:p>
          <a:p>
            <a:r>
              <a:rPr dirty="0" lang="en-US" smtClean="0">
                <a:uFillTx/>
              </a:rPr>
              <a:t>Works on mobile devices </a:t>
            </a:r>
          </a:p>
          <a:p>
            <a:r>
              <a:rPr dirty="0" lang="en-US" smtClean="0">
                <a:uFillTx/>
              </a:rPr>
              <a:t>Most popular deep learning library for research and production. </a:t>
            </a:r>
            <a:endParaRPr dirty="0" lang="de-DE" smtClean="0">
              <a:uFillTx/>
            </a:endParaRPr>
          </a:p>
          <a:p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6</a:t>
            </a:fld>
            <a:endParaRPr dirty="0"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7"/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12"/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15"/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6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18"/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id="21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23"/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id="26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28"/>
                                        <p:tgtEl>
                                          <p:spTgt spid="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9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31"/>
                                        <p:tgtEl>
                                          <p:spTgt spid="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 smtClean="0">
                <a:uFillTx/>
              </a:rPr>
              <a:t>Interest of </a:t>
            </a:r>
            <a:r>
              <a:rPr dirty="0" err="1" lang="en-US" smtClean="0">
                <a:uFillTx/>
              </a:rPr>
              <a:t>TensorFlow</a:t>
            </a:r>
            <a:r>
              <a:rPr dirty="0" lang="en-US" smtClean="0">
                <a:uFillTx/>
              </a:rPr>
              <a:t> over Time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7</a:t>
            </a:fld>
            <a:endParaRPr lang="en-US">
              <a:uFillTx/>
            </a:endParaRPr>
          </a:p>
        </p:txBody>
      </p:sp>
      <p:pic>
        <p:nvPic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descr="TensorFlow.png" id="5" name="Content Placeholder 3"/>
          <p:cNvPic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picLocks noChangeAspect="1" noGrp="1"/>
          </p:cNvPicPr>
          <p:nvPr>
            <p:ph idx="1" sz="quarter"/>
          </p:nvPr>
        </p:nvPicPr>
        <p:blipFill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lip r:embed="rId2"/>
          <a:stretch>
            <a:fillRect/>
          </a:stretch>
        </p:blipFill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304800" y="1837556"/>
            <a:ext cx="8229600" cy="3700412"/>
          </a:xfrm>
        </p:spPr>
      </p:pic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2" name="Title 1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r>
              <a:rPr dirty="0" lang="en-US" smtClean="0">
                <a:uFillTx/>
              </a:rPr>
              <a:t>KERAS</a:t>
            </a: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3" name="Content Placeholder 2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" sz="quarter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457200" y="1219200"/>
            <a:ext cx="8001000" cy="4873752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pPr algn="just"/>
            <a:r>
              <a:rPr dirty="0" err="1" lang="en-US" smtClean="0">
                <a:uFillTx/>
              </a:rPr>
              <a:t>TensorFlow</a:t>
            </a:r>
            <a:r>
              <a:rPr dirty="0" lang="en-US" smtClean="0">
                <a:uFillTx/>
              </a:rPr>
              <a:t> is the most famous library used in production for deep learning models. </a:t>
            </a:r>
            <a:r>
              <a:rPr b="1" dirty="0" lang="en-US" smtClean="0" u="sng">
                <a:solidFill>
                  <a:srgbClr val="FF0000"/>
                </a:solidFill>
                <a:uFillTx/>
              </a:rPr>
              <a:t>However</a:t>
            </a:r>
            <a:r>
              <a:rPr dirty="0" lang="en-US" smtClean="0">
                <a:uFillTx/>
              </a:rPr>
              <a:t> </a:t>
            </a:r>
            <a:r>
              <a:rPr dirty="0" err="1" lang="en-US" smtClean="0">
                <a:uFillTx/>
              </a:rPr>
              <a:t>TensorFlow</a:t>
            </a:r>
            <a:r>
              <a:rPr dirty="0" lang="en-US" smtClean="0">
                <a:uFillTx/>
              </a:rPr>
              <a:t> is not that easy to use as it is a low level library.</a:t>
            </a:r>
          </a:p>
          <a:p>
            <a:pPr algn="just"/>
            <a:endParaRPr dirty="0" lang="en-US" smtClean="0">
              <a:uFillTx/>
            </a:endParaRPr>
          </a:p>
          <a:p>
            <a:pPr algn="just"/>
            <a:r>
              <a:rPr dirty="0" err="1" lang="en-US" smtClean="0">
                <a:uFillTx/>
              </a:rPr>
              <a:t>Keras</a:t>
            </a:r>
            <a:r>
              <a:rPr dirty="0" lang="en-US" smtClean="0">
                <a:uFillTx/>
              </a:rPr>
              <a:t> is a high level API built on </a:t>
            </a:r>
            <a:r>
              <a:rPr dirty="0" err="1" lang="en-US" smtClean="0">
                <a:uFillTx/>
              </a:rPr>
              <a:t>TensorFlow</a:t>
            </a:r>
            <a:r>
              <a:rPr dirty="0" lang="en-US" smtClean="0">
                <a:uFillTx/>
              </a:rPr>
              <a:t> (and can be used on top of </a:t>
            </a:r>
            <a:r>
              <a:rPr dirty="0" err="1" lang="en-US" smtClean="0">
                <a:uFillTx/>
              </a:rPr>
              <a:t>Theano</a:t>
            </a:r>
            <a:r>
              <a:rPr dirty="0" lang="en-US" smtClean="0">
                <a:uFillTx/>
              </a:rPr>
              <a:t> too). </a:t>
            </a:r>
          </a:p>
          <a:p>
            <a:pPr algn="just" lvl="1"/>
            <a:r>
              <a:rPr dirty="0" lang="en-US" smtClean="0">
                <a:uFillTx/>
              </a:rPr>
              <a:t>It is more user-friendly and easy to use as compared to </a:t>
            </a:r>
            <a:r>
              <a:rPr dirty="0" err="1" lang="en-US" smtClean="0">
                <a:uFillTx/>
              </a:rPr>
              <a:t>TensorFlow</a:t>
            </a:r>
            <a:r>
              <a:rPr dirty="0" lang="en-US" smtClean="0">
                <a:uFillTx/>
              </a:rPr>
              <a:t>.</a:t>
            </a: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5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8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7"/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dur="500" id="10"/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s="http://schemas.openxmlformats.org/officeDocument/2006/sharedTypes" xmlns:r="http://schemas.openxmlformats.org/officeDocument/2006/relationships">
  <p:cSld>
    <p:spTree>
      <p:nvGrpSpPr>
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1" name=""/>
        <p:cNv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nvPr/>
      </p:nvGrpSpPr>
      <p:grp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<a:xfrm>
          <a:off x="0" y="0"/>
          <a:ext cx="0" cy="0"/>
          <a:chOff x="0" y="0"/>
          <a:chExt cx="0" cy="0"/>
        </a:xfrm>
      </p:grpSpPr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5" name="Title 4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type="title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xfrm>
            <a:off x="2057400" y="2743200"/>
            <a:ext cx="4953000" cy="1371600"/>
          </a:xfrm>
        </p:spPr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>
            <a:normAutofit/>
          </a:bodyPr>
          <a:lstStyle/>
          <a:p>
            <a:r>
              <a:rPr dirty="0" lang="en-US" smtClean="0" sz="3200">
                <a:uFillTx/>
              </a:rPr>
              <a:t>Google </a:t>
            </a:r>
            <a:r>
              <a:rPr dirty="0" err="1" lang="en-US" smtClean="0" sz="3200">
                <a:uFillTx/>
              </a:rPr>
              <a:t>Colaboratory</a:t>
            </a:r>
            <a:r>
              <a:rPr dirty="0" lang="en-US" smtClean="0" sz="3200">
                <a:uFillTx/>
              </a:rPr>
              <a:t/>
            </a:r>
            <a:br>
              <a:rPr dirty="0" lang="en-US" smtClean="0" sz="3200">
                <a:uFillTx/>
              </a:rPr>
            </a:br>
            <a:endParaRPr dirty="0" lang="en-US">
              <a:uFillTx/>
            </a:endParaRPr>
          </a:p>
        </p:txBody>
      </p:sp>
      <p:sp>
        <p:nvSpPr>
          <p:cNv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 id="4" name="Slide Number Placeholder 3"/>
          <p:cNv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  <a:spLocks noGrp="1"/>
          </p:cNvSpPr>
          <p:nvPr>
            <p:ph idx="11" sz="quarter" type="sldNum"/>
          </p:nvPr>
        </p:nvSpPr>
        <p:spP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/>
        <p:txBody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      <a:bodyPr/>
          <a:lstStyle/>
          <a:p>
            <a:fld id="{9F08EA30-84C0-409D-BD25-87A2062C526E}" type="slidenum">
              <a:rPr lang="en-US" smtClean="0">
                <a:uFillTx/>
              </a:rPr>
              <a:pPr/>
              <a:t>9</a:t>
            </a:fld>
            <a:endParaRPr lang="en-US">
              <a:uFillTx/>
            </a:endParaRPr>
          </a:p>
        </p:txBody>
      </p:sp>
    </p:spTree>
  </p:cSld>
  <p:clrMapOvr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dgm="http://schemas.openxmlformats.org/drawingml/2006/diagram" xmlns:wpc="http://schemas.microsoft.com/office/word/2010/wordprocessingCanvas">
    <a:masterClrMapping/>
  </p:clrMapOvr>
  <p:timing>
    <p:tnLst>
      <p:par>
        <p:cTn dur="indefinite" id="1" nodeType="tmRoot" restart="never"/>
      </p:par>
    </p:tnLst>
  </p:timing>
</p:sld>
</file>

<file path=ppt/theme/_rels/theme1.xml.rels><?xml version="1.0" standalone="yes" ?><Relationships xmlns="http://schemas.openxmlformats.org/package/2006/relationships"><Relationship Id="rId1" Target="../media/image1.jpeg" Type="http://schemas.openxmlformats.org/officeDocument/2006/relationships/image"></Relationship></Relationships>
</file>

<file path=ppt/theme/theme1.xml><?xml version="1.0" encoding="utf-8"?>
<a:theme xmlns:a="http://schemas.openxmlformats.org/drawingml/2006/main"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p="http://schemas.openxmlformats.org/presentationml/2006/main" xmlns:s="http://schemas.openxmlformats.org/officeDocument/2006/sharedTypes" xmlns:r="http://schemas.openxmlformats.org/officeDocument/2006/relationships" xmlns:dgm="http://schemas.openxmlformats.org/drawingml/2006/diagram" xmlns:wpc="http://schemas.microsoft.com/office/word/2010/wordprocessingCanvas" name="Oriel">
  <a:themeElements>
    <a:clrScheme name="Oriel">
      <a:dk1>
        <a:srgbClr val="000000"/>
      </a:dk1>
      <a:lt1>
        <a:srgbClr val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b="10000" l="5000" r="120000" t="10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b="10000" l="5000" r="120000" t="100000"/>
          </a:path>
        </a:gradFill>
      </a:fillStyleLst>
      <a:lnStyleLst>
        <a:ln algn="ctr" cap="flat" cmpd="sng" w="12700">
          <a:solidFill>
            <a:schemeClr val="phClr">
              <a:shade val="70000"/>
              <a:satMod val="150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4925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r="5400000" dist="25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r="5400000" dist="2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r="5400000" dist="2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dir="t" rig="balanced">
              <a:rot lat="0" lon="0" rev="0"/>
            </a:lightRig>
          </a:scene3d>
          <a:sp3d>
            <a:bevelT h="69850" w="47625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r:embed="rId1">
            <a:duotone>
              <a:schemeClr val="phClr">
                <a:shade val="80000"/>
                <a:tint val="91000"/>
                <a:shade val="80000"/>
                <a:tint val="91000"/>
              </a:schemeClr>
              <a:schemeClr val="phClr">
                <a:shade val="80000"/>
                <a:tint val="91000"/>
                <a:shade val="80000"/>
                <a:tint val="91000"/>
              </a:schemeClr>
            </a:duotone>
          </a:blip>
          <a:tile algn="tl" flip="y" sx="40000" sy="50000" tx="0" ty="0"/>
        </a:blip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xmlns:c="http://schemas.openxmlformats.org/drawingml/2006/chart" xmlns:wpg="http://schemas.microsoft.com/office/word/2010/wordprocessingGroup" xmlns:pic="http://schemas.openxmlformats.org/drawingml/2006/picture" xmlns:wps="http://schemas.microsoft.com/office/word/2010/wordprocessingShape" xmlns:p="http://schemas.openxmlformats.org/presentationml/2006/main" xmlns:s="http://schemas.openxmlformats.org/officeDocument/2006/sharedTypes" xmlns:r="http://schemas.openxmlformats.org/officeDocument/2006/relationships" xmlns:dgm="http://schemas.openxmlformats.org/drawingml/2006/diagram" xmlns:wpc="http://schemas.microsoft.com/office/word/2010/wordprocessingCanva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1504</TotalTime>
  <Words>1939</Words>
  <Application>Microsoft Macintosh PowerPoint</Application>
  <PresentationFormat>On-screen Show (4:3)</PresentationFormat>
  <Paragraphs>523</Paragraphs>
  <Slides>55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Oriel</vt:lpstr>
      <vt:lpstr>Deep Learning Using Keras in Google Colab</vt:lpstr>
      <vt:lpstr>Deep Learning Frameworks</vt:lpstr>
      <vt:lpstr>FrameWorks Comparison</vt:lpstr>
      <vt:lpstr>Which Framework?</vt:lpstr>
      <vt:lpstr>TensorFlow</vt:lpstr>
      <vt:lpstr>TensorFlow</vt:lpstr>
      <vt:lpstr>Interest of TensorFlow over Time</vt:lpstr>
      <vt:lpstr>KERAS</vt:lpstr>
      <vt:lpstr>Google Colaboratory </vt:lpstr>
      <vt:lpstr>What is Google Colab?</vt:lpstr>
      <vt:lpstr>Create a Notebook in Google Colab</vt:lpstr>
      <vt:lpstr>Enable GPU Acceleration</vt:lpstr>
      <vt:lpstr>Hands On #1   Build a Convolutional Neural network for training and classifying MNIST dataset.  </vt:lpstr>
      <vt:lpstr>MNIST Dataset</vt:lpstr>
      <vt:lpstr>Steps for Image Classification with CNN</vt:lpstr>
      <vt:lpstr>Loading MNIST dataset</vt:lpstr>
      <vt:lpstr>Pre-processing</vt:lpstr>
      <vt:lpstr>Pre-processing</vt:lpstr>
      <vt:lpstr>Creating a model</vt:lpstr>
      <vt:lpstr>Compile the model</vt:lpstr>
      <vt:lpstr>Fit the model</vt:lpstr>
      <vt:lpstr>Data augmentation</vt:lpstr>
      <vt:lpstr>Fit the model with fit_generator()</vt:lpstr>
      <vt:lpstr>Hands On #2  Transfer Learning using MNIST dataset.  </vt:lpstr>
      <vt:lpstr>Transfer Learning</vt:lpstr>
      <vt:lpstr>Transfer Learning</vt:lpstr>
      <vt:lpstr>Loading and Preprocessing </vt:lpstr>
      <vt:lpstr>Pretrained Models in Keras</vt:lpstr>
      <vt:lpstr>CAFFE   </vt:lpstr>
      <vt:lpstr>Caffe Convolution Architecture for Fast Feature Embedding</vt:lpstr>
      <vt:lpstr>Caffe Layers</vt:lpstr>
      <vt:lpstr>Data Layer</vt:lpstr>
      <vt:lpstr>Data Layer – Image Data</vt:lpstr>
      <vt:lpstr>Vision Layers</vt:lpstr>
      <vt:lpstr>Vision Layer – Convolution Layer</vt:lpstr>
      <vt:lpstr>Vision Layer - Pooling</vt:lpstr>
      <vt:lpstr>Activation Layers</vt:lpstr>
      <vt:lpstr>Activation Layers</vt:lpstr>
      <vt:lpstr>Common Layers</vt:lpstr>
      <vt:lpstr>Common Layers – Inner Product</vt:lpstr>
      <vt:lpstr>Common Layers - DropOut</vt:lpstr>
      <vt:lpstr>Loss Layer</vt:lpstr>
      <vt:lpstr>Loss Layer – Softmax with loss </vt:lpstr>
      <vt:lpstr>Solver Prototxt</vt:lpstr>
      <vt:lpstr>Running Caffe – Command Line </vt:lpstr>
      <vt:lpstr>Application</vt:lpstr>
      <vt:lpstr>Slide 47</vt:lpstr>
      <vt:lpstr>Matlab   </vt:lpstr>
      <vt:lpstr>Toy Example</vt:lpstr>
      <vt:lpstr>Build a CNN for Gender Classification</vt:lpstr>
      <vt:lpstr>Create the model</vt:lpstr>
      <vt:lpstr>Training the model</vt:lpstr>
      <vt:lpstr>Slide 53</vt:lpstr>
      <vt:lpstr>Slide 54</vt:lpstr>
      <vt:lpstr>Slide 55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suuser</dc:creator>
  <cp:lastModifiedBy>suuser</cp:lastModifiedBy>
  <cp:revision>93</cp:revision>
  <dcterms:created xsi:type="dcterms:W3CDTF">2017-09-28T08:18:45Z</dcterms:created>
  <dcterms:modified xsi:type="dcterms:W3CDTF">2019-09-07T05:44:14Z</dcterms:modified>
</cp:coreProperties>
</file>